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0" r:id="rId1"/>
  </p:sldMasterIdLst>
  <p:notesMasterIdLst>
    <p:notesMasterId r:id="rId43"/>
  </p:notesMasterIdLst>
  <p:handoutMasterIdLst>
    <p:handoutMasterId r:id="rId44"/>
  </p:handoutMasterIdLst>
  <p:sldIdLst>
    <p:sldId id="283" r:id="rId2"/>
    <p:sldId id="288" r:id="rId3"/>
    <p:sldId id="302" r:id="rId4"/>
    <p:sldId id="303" r:id="rId5"/>
    <p:sldId id="322" r:id="rId6"/>
    <p:sldId id="323" r:id="rId7"/>
    <p:sldId id="342" r:id="rId8"/>
    <p:sldId id="324" r:id="rId9"/>
    <p:sldId id="325" r:id="rId10"/>
    <p:sldId id="343" r:id="rId11"/>
    <p:sldId id="344" r:id="rId12"/>
    <p:sldId id="333" r:id="rId13"/>
    <p:sldId id="334" r:id="rId14"/>
    <p:sldId id="335" r:id="rId15"/>
    <p:sldId id="336" r:id="rId16"/>
    <p:sldId id="337" r:id="rId17"/>
    <p:sldId id="345" r:id="rId18"/>
    <p:sldId id="346" r:id="rId19"/>
    <p:sldId id="349" r:id="rId20"/>
    <p:sldId id="347" r:id="rId21"/>
    <p:sldId id="348" r:id="rId22"/>
    <p:sldId id="350" r:id="rId23"/>
    <p:sldId id="338" r:id="rId24"/>
    <p:sldId id="339" r:id="rId25"/>
    <p:sldId id="340" r:id="rId26"/>
    <p:sldId id="352" r:id="rId27"/>
    <p:sldId id="353" r:id="rId28"/>
    <p:sldId id="354" r:id="rId29"/>
    <p:sldId id="355" r:id="rId30"/>
    <p:sldId id="356" r:id="rId31"/>
    <p:sldId id="357" r:id="rId32"/>
    <p:sldId id="361" r:id="rId33"/>
    <p:sldId id="362" r:id="rId34"/>
    <p:sldId id="341" r:id="rId35"/>
    <p:sldId id="358" r:id="rId36"/>
    <p:sldId id="359" r:id="rId37"/>
    <p:sldId id="360" r:id="rId38"/>
    <p:sldId id="364" r:id="rId39"/>
    <p:sldId id="315" r:id="rId40"/>
    <p:sldId id="320" r:id="rId41"/>
    <p:sldId id="363" r:id="rId42"/>
  </p:sldIdLst>
  <p:sldSz cx="9144000" cy="6858000" type="screen4x3"/>
  <p:notesSz cx="6858000" cy="9144000"/>
  <p:defaultTextStyle>
    <a:defPPr>
      <a:defRPr lang="pl-PL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FF"/>
    <a:srgbClr val="0000FF"/>
    <a:srgbClr val="003300"/>
    <a:srgbClr val="99FFCC"/>
    <a:srgbClr val="0033CC"/>
    <a:srgbClr val="FFFF99"/>
    <a:srgbClr val="990099"/>
    <a:srgbClr val="4D4D4D"/>
    <a:srgbClr val="777777"/>
    <a:srgbClr val="66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8A8055A-BDE2-1AB7-C9E9-84A8C3C2981A}" v="3466" dt="2025-12-08T22:53:43.136"/>
    <p1510:client id="{5F85E31F-5B5B-7421-EBB6-AC3C91918823}" v="2049" dt="2025-12-09T21:53:03.636"/>
    <p1510:client id="{EFFE978A-1869-866A-A2C2-27B9FADD4661}" v="8" dt="2025-12-08T23:12:35.60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Bez stylu, bez siatki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Styl pośredni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Bez stylu, siatka tabeli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32787"/>
    <p:restoredTop sz="90929"/>
  </p:normalViewPr>
  <p:slideViewPr>
    <p:cSldViewPr>
      <p:cViewPr varScale="1">
        <p:scale>
          <a:sx n="88" d="100"/>
          <a:sy n="88" d="100"/>
        </p:scale>
        <p:origin x="78" y="5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7F53132-3504-486D-A452-F55B36EE80F1}" type="slidenum">
              <a:rPr lang="pl-PL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noProof="0"/>
              <a:t>Kliknij, aby edytować wzorce stylu tekstu</a:t>
            </a:r>
          </a:p>
          <a:p>
            <a:pPr lvl="1"/>
            <a:r>
              <a:rPr lang="pl-PL" noProof="0"/>
              <a:t>Drugi poziom</a:t>
            </a:r>
          </a:p>
          <a:p>
            <a:pPr lvl="2"/>
            <a:r>
              <a:rPr lang="pl-PL" noProof="0"/>
              <a:t>Trzeci poziom</a:t>
            </a:r>
          </a:p>
          <a:p>
            <a:pPr lvl="3"/>
            <a:r>
              <a:rPr lang="pl-PL" noProof="0"/>
              <a:t>Czwarty poziom</a:t>
            </a:r>
          </a:p>
          <a:p>
            <a:pPr lvl="4"/>
            <a:r>
              <a:rPr lang="pl-PL" noProof="0"/>
              <a:t>Piąty poziom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E8788F3-F89A-46CC-A96D-924ED3767427}" type="slidenum">
              <a:rPr lang="pl-PL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4915141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C3C5A0A-479C-4F98-88CD-847DAADB9623}" type="slidenum">
              <a:rPr lang="pl-PL"/>
              <a:pPr/>
              <a:t>1</a:t>
            </a:fld>
            <a:endParaRPr lang="pl-PL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1500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22A30E9-255E-48E8-BFFB-FE948B4A42A8}" type="slidenum">
              <a:rPr lang="pl-PL"/>
              <a:pPr/>
              <a:t>2</a:t>
            </a:fld>
            <a:endParaRPr lang="pl-PL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5573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22A30E9-255E-48E8-BFFB-FE948B4A42A8}" type="slidenum">
              <a:rPr lang="pl-PL"/>
              <a:pPr/>
              <a:t>3</a:t>
            </a:fld>
            <a:endParaRPr lang="pl-PL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2765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22A30E9-255E-48E8-BFFB-FE948B4A42A8}" type="slidenum">
              <a:rPr lang="pl-PL"/>
              <a:pPr/>
              <a:t>4</a:t>
            </a:fld>
            <a:endParaRPr lang="pl-PL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2263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3424C4-8592-8B11-A1E7-50F12228DC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>
            <a:extLst>
              <a:ext uri="{FF2B5EF4-FFF2-40B4-BE49-F238E27FC236}">
                <a16:creationId xmlns:a16="http://schemas.microsoft.com/office/drawing/2014/main" id="{DCDAD8C6-07EA-522D-FDC0-4C90AAB500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22A30E9-255E-48E8-BFFB-FE948B4A42A8}" type="slidenum">
              <a:rPr lang="pl-PL"/>
              <a:pPr/>
              <a:t>5</a:t>
            </a:fld>
            <a:endParaRPr lang="pl-PL"/>
          </a:p>
        </p:txBody>
      </p:sp>
      <p:sp>
        <p:nvSpPr>
          <p:cNvPr id="19459" name="Rectangle 2">
            <a:extLst>
              <a:ext uri="{FF2B5EF4-FFF2-40B4-BE49-F238E27FC236}">
                <a16:creationId xmlns:a16="http://schemas.microsoft.com/office/drawing/2014/main" id="{DE94D62E-4345-9693-3A86-A1D4A618C22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>
            <a:extLst>
              <a:ext uri="{FF2B5EF4-FFF2-40B4-BE49-F238E27FC236}">
                <a16:creationId xmlns:a16="http://schemas.microsoft.com/office/drawing/2014/main" id="{F85CA67B-414F-CFA9-D8BA-0E9A6FA7833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1375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12F0D1-F981-C663-1641-C5567A9168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>
            <a:extLst>
              <a:ext uri="{FF2B5EF4-FFF2-40B4-BE49-F238E27FC236}">
                <a16:creationId xmlns:a16="http://schemas.microsoft.com/office/drawing/2014/main" id="{4D083485-5EBF-FAE4-4C8B-2A884AA5525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22A30E9-255E-48E8-BFFB-FE948B4A42A8}" type="slidenum">
              <a:rPr lang="pl-PL"/>
              <a:pPr/>
              <a:t>6</a:t>
            </a:fld>
            <a:endParaRPr lang="pl-PL"/>
          </a:p>
        </p:txBody>
      </p:sp>
      <p:sp>
        <p:nvSpPr>
          <p:cNvPr id="19459" name="Rectangle 2">
            <a:extLst>
              <a:ext uri="{FF2B5EF4-FFF2-40B4-BE49-F238E27FC236}">
                <a16:creationId xmlns:a16="http://schemas.microsoft.com/office/drawing/2014/main" id="{2914E26C-1B3B-094F-6567-E34FF53D7E3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>
            <a:extLst>
              <a:ext uri="{FF2B5EF4-FFF2-40B4-BE49-F238E27FC236}">
                <a16:creationId xmlns:a16="http://schemas.microsoft.com/office/drawing/2014/main" id="{B0535C00-3868-8543-E604-F7B53EB7532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21975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22A30E9-255E-48E8-BFFB-FE948B4A42A8}" type="slidenum">
              <a:rPr lang="pl-PL"/>
              <a:pPr/>
              <a:t>34</a:t>
            </a:fld>
            <a:endParaRPr lang="pl-PL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262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22A30E9-255E-48E8-BFFB-FE948B4A42A8}" type="slidenum">
              <a:rPr lang="pl-PL"/>
              <a:pPr/>
              <a:t>37</a:t>
            </a:fld>
            <a:endParaRPr lang="pl-PL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11180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5F2D9D-5ECA-9E0A-6739-81C48BEBAE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>
            <a:extLst>
              <a:ext uri="{FF2B5EF4-FFF2-40B4-BE49-F238E27FC236}">
                <a16:creationId xmlns:a16="http://schemas.microsoft.com/office/drawing/2014/main" id="{5DB0C0BE-FCBB-AC78-1F09-EB18A32ECCF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22A30E9-255E-48E8-BFFB-FE948B4A42A8}" type="slidenum">
              <a:rPr lang="pl-PL"/>
              <a:pPr/>
              <a:t>41</a:t>
            </a:fld>
            <a:endParaRPr lang="pl-PL"/>
          </a:p>
        </p:txBody>
      </p:sp>
      <p:sp>
        <p:nvSpPr>
          <p:cNvPr id="19459" name="Rectangle 2">
            <a:extLst>
              <a:ext uri="{FF2B5EF4-FFF2-40B4-BE49-F238E27FC236}">
                <a16:creationId xmlns:a16="http://schemas.microsoft.com/office/drawing/2014/main" id="{0121BB9A-A17E-BE2E-D6A3-55248832FA6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>
            <a:extLst>
              <a:ext uri="{FF2B5EF4-FFF2-40B4-BE49-F238E27FC236}">
                <a16:creationId xmlns:a16="http://schemas.microsoft.com/office/drawing/2014/main" id="{BC151355-BC21-A6A4-CCC0-F0E82DE947C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85621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  <a:endParaRPr lang="en-GB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821FE-79A3-43B4-85E1-68782F799568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0CB63-63B0-442A-AE55-6D082E97C567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07C23-998E-45A1-B910-7D8CDD37FB2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A693-A6A9-42DC-80D5-23CFB9FBBCC2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FFBCB-1CA3-4A08-9521-980171E63818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1CBB5-81BF-475D-924F-421772338940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64F09-3092-4401-BD69-4351EFE53C87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A7FB1-74B4-4AD6-902E-FC37D7F2BB92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B94B5-3E8C-4304-9CB9-A62658D79974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ED254-A311-47EC-A1BB-144603FE3105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8AD1A-FFAC-4DF0-AC8C-85EE1048DAC2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C2DDBB-E7DF-4D79-B787-B35CBE9772ED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fotopolska.eu/3139,user.html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hyperlink" Target="https://archiwum.ipn.gov.pl/pl/dla-mediow/komunikaty/204171%2CTEKSTAUDIO-25-wrzesnia-1939-r-prezydent-Ignacy-Moscicki-przekazal-wladze-Rzadowi.html" TargetMode="External"/><Relationship Id="rId13" Type="http://schemas.openxmlformats.org/officeDocument/2006/relationships/hyperlink" Target="https://patentyblog.pl/2018/09/04/ignacy-moscicki-elektrochemik-ktory-zostal-prezydentem/" TargetMode="External"/><Relationship Id="rId3" Type="http://schemas.openxmlformats.org/officeDocument/2006/relationships/hyperlink" Target="https://eng.pw.edu.pl/Research/Business-Innovations-Technology-BIT-of-WUT/Ignacy-Moscicki-the-chemist-who-became-a-president#prettyphoto/0/" TargetMode="External"/><Relationship Id="rId7" Type="http://schemas.openxmlformats.org/officeDocument/2006/relationships/hyperlink" Target="https://przystanekhistoria.pl/pa2/tematy/ignacy-moscicki/93308,Ku-wojnie.html" TargetMode="External"/><Relationship Id="rId12" Type="http://schemas.openxmlformats.org/officeDocument/2006/relationships/hyperlink" Target="https://pulawy.grupaazoty.com/spolka/o-firmie/historia/historia-w-latach#po-2020" TargetMode="External"/><Relationship Id="rId2" Type="http://schemas.openxmlformats.org/officeDocument/2006/relationships/notesSlide" Target="../notesSlides/notesSlide9.xml"/><Relationship Id="rId16" Type="http://schemas.openxmlformats.org/officeDocument/2006/relationships/hyperlink" Target="https://bcpw.bg.pw.edu.pl/dlibra/results?q=przegl%C4%85d+techniczny+mo%C5%9Bcicki&amp;action=SimpleSearchAction&amp;type=-6&amp;p=2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www.forbes.pl/life/ignacy-moscicki-wynalazca-i-prezydent-sylwetka-i-historia/y2tn7rl" TargetMode="External"/><Relationship Id="rId11" Type="http://schemas.openxmlformats.org/officeDocument/2006/relationships/hyperlink" Target="https://ppubs.uspto.gov/pubwebapp/static/pages/ppubsbasic.html" TargetMode="External"/><Relationship Id="rId5" Type="http://schemas.openxmlformats.org/officeDocument/2006/relationships/hyperlink" Target="https://expoarchiv.ch/1914_ausstellungsalbum/s409_maschinenhalle.html" TargetMode="External"/><Relationship Id="rId15" Type="http://schemas.openxmlformats.org/officeDocument/2006/relationships/hyperlink" Target="https://archiwum.ipn.gov.pl/pl/historia-z-ipn/157541,Giganci-nauki-infografiki-historyczne-Ignacy-Moscicki.html" TargetMode="External"/><Relationship Id="rId10" Type="http://schemas.openxmlformats.org/officeDocument/2006/relationships/hyperlink" Target="https://wielkahistoria.pl/ucieczka-ignacego-moscickiego-co-stalo-sie-z-ostatnim-prezydentem-ii-rzeczpospolitej-po-tym-jak-zbiegl-z-polski/" TargetMode="External"/><Relationship Id="rId4" Type="http://schemas.openxmlformats.org/officeDocument/2006/relationships/hyperlink" Target="https://innowacjablog.wordpress.com/2018/09/04/ignacy-moscicki-elektrochemik-ktory-zostal-prezydentem/" TargetMode="External"/><Relationship Id="rId9" Type="http://schemas.openxmlformats.org/officeDocument/2006/relationships/hyperlink" Target="https://dzieje.pl/aktualnosci/81-lat-temu-prezydent-moscicki-podpisal-konstytucje-kwietniowa" TargetMode="External"/><Relationship Id="rId14" Type="http://schemas.openxmlformats.org/officeDocument/2006/relationships/hyperlink" Target="https://www.szukajwarchiwach.gov.pl/en/jednostka/-/jednostka/5911744/obiekty/307550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6825" y="390809"/>
            <a:ext cx="8892480" cy="1080120"/>
          </a:xfrm>
        </p:spPr>
        <p:txBody>
          <a:bodyPr>
            <a:normAutofit fontScale="90000"/>
          </a:bodyPr>
          <a:lstStyle/>
          <a:p>
            <a:r>
              <a:rPr lang="pl-PL" sz="3800" b="1" dirty="0">
                <a:latin typeface="Arial"/>
                <a:ea typeface="+mj-lt"/>
                <a:cs typeface="Arial"/>
              </a:rPr>
              <a:t>Polscy naukowcy, odkrywcy i wynalazcy</a:t>
            </a:r>
            <a:endParaRPr lang="en-US" sz="3800" b="1" dirty="0">
              <a:latin typeface="Arial"/>
              <a:ea typeface="+mj-lt"/>
              <a:cs typeface="Arial"/>
            </a:endParaRP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92275" y="4724400"/>
            <a:ext cx="6767513" cy="1728788"/>
          </a:xfrm>
        </p:spPr>
        <p:txBody>
          <a:bodyPr vert="horz" lIns="91440" tIns="45720" rIns="91440" bIns="45720" rtlCol="0" anchor="t">
            <a:normAutofit fontScale="92500" lnSpcReduction="20000"/>
          </a:bodyPr>
          <a:lstStyle/>
          <a:p>
            <a:pPr algn="l"/>
            <a:r>
              <a:rPr lang="pl-PL" sz="2000" b="1" dirty="0">
                <a:latin typeface="Arial"/>
                <a:cs typeface="Arial"/>
              </a:rPr>
              <a:t>Prezentacja wykonana przez:</a:t>
            </a:r>
            <a:br>
              <a:rPr lang="pl-PL" sz="2000" b="1" dirty="0">
                <a:solidFill>
                  <a:schemeClr val="tx1"/>
                </a:solidFill>
                <a:latin typeface="Arial"/>
                <a:cs typeface="Arial"/>
              </a:rPr>
            </a:br>
            <a:r>
              <a:rPr lang="pl-PL" sz="2000" b="1" dirty="0">
                <a:solidFill>
                  <a:schemeClr val="tx1"/>
                </a:solidFill>
                <a:latin typeface="Arial"/>
                <a:cs typeface="Arial"/>
              </a:rPr>
              <a:t>Aleksander Janicki, Mateusz </a:t>
            </a:r>
            <a:r>
              <a:rPr lang="pl-PL" sz="2000" b="1" dirty="0" err="1">
                <a:solidFill>
                  <a:schemeClr val="tx1"/>
                </a:solidFill>
                <a:latin typeface="Arial"/>
                <a:cs typeface="Arial"/>
              </a:rPr>
              <a:t>Żugaj</a:t>
            </a:r>
            <a:endParaRPr lang="en-US" dirty="0" err="1">
              <a:solidFill>
                <a:schemeClr val="tx1"/>
              </a:solidFill>
            </a:endParaRPr>
          </a:p>
          <a:p>
            <a:pPr algn="l"/>
            <a:r>
              <a:rPr lang="pl-PL" sz="2000" dirty="0">
                <a:solidFill>
                  <a:schemeClr val="tx1"/>
                </a:solidFill>
                <a:latin typeface="Arial" pitchFamily="34" charset="0"/>
              </a:rPr>
              <a:t>Katedra Technologii Informatycznych</a:t>
            </a:r>
            <a:br>
              <a:rPr lang="en-US" sz="2000" dirty="0">
                <a:solidFill>
                  <a:schemeClr val="tx1"/>
                </a:solidFill>
                <a:latin typeface="Arial" pitchFamily="34" charset="0"/>
              </a:rPr>
            </a:br>
            <a:r>
              <a:rPr lang="pl-PL" sz="2000" dirty="0">
                <a:solidFill>
                  <a:schemeClr val="tx1"/>
                </a:solidFill>
                <a:latin typeface="Arial" pitchFamily="34" charset="0"/>
              </a:rPr>
              <a:t>Wydział Zarządzania i Modelowania Komputerowego</a:t>
            </a:r>
          </a:p>
          <a:p>
            <a:pPr algn="l"/>
            <a:r>
              <a:rPr lang="pl-PL" sz="2000" b="1" dirty="0">
                <a:solidFill>
                  <a:schemeClr val="tx1"/>
                </a:solidFill>
                <a:latin typeface="Arial"/>
                <a:cs typeface="Arial"/>
              </a:rPr>
              <a:t>Politechnika Świętokrzyska</a:t>
            </a:r>
            <a:br>
              <a:rPr lang="en-US" sz="2000" dirty="0">
                <a:latin typeface="Arial" pitchFamily="34" charset="0"/>
              </a:rPr>
            </a:br>
            <a:r>
              <a:rPr lang="en-US" sz="2000" dirty="0">
                <a:solidFill>
                  <a:schemeClr val="tx1"/>
                </a:solidFill>
                <a:ea typeface="+mn-lt"/>
                <a:cs typeface="+mn-lt"/>
              </a:rPr>
              <a:t>s098872@student.tu.kielce.pl, s098289@student.tu.kielce.pl </a:t>
            </a:r>
            <a:endParaRPr lang="en-US" sz="2000" dirty="0">
              <a:solidFill>
                <a:schemeClr val="tx1"/>
              </a:solidFill>
              <a:ea typeface="Calibri"/>
              <a:cs typeface="Calibri"/>
            </a:endParaRPr>
          </a:p>
          <a:p>
            <a:pPr algn="l"/>
            <a:endParaRPr lang="en-US" sz="2000" dirty="0">
              <a:solidFill>
                <a:schemeClr val="tx1"/>
              </a:solidFill>
              <a:latin typeface="Arial" pitchFamily="34" charset="0"/>
              <a:cs typeface="Arial"/>
            </a:endParaRPr>
          </a:p>
        </p:txBody>
      </p:sp>
      <p:graphicFrame>
        <p:nvGraphicFramePr>
          <p:cNvPr id="1026" name="Object 3"/>
          <p:cNvGraphicFramePr>
            <a:graphicFrameLocks noChangeAspect="1"/>
          </p:cNvGraphicFramePr>
          <p:nvPr/>
        </p:nvGraphicFramePr>
        <p:xfrm>
          <a:off x="539750" y="5084763"/>
          <a:ext cx="8509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Obraz - mapa bitowa" r:id="rId3" imgW="3734321" imgH="4009524" progId="PBrush">
                  <p:embed/>
                </p:oleObj>
              </mc:Choice>
              <mc:Fallback>
                <p:oleObj name="Obraz - mapa bitowa" r:id="rId3" imgW="3734321" imgH="4009524" progId="PBrush">
                  <p:embed/>
                  <p:pic>
                    <p:nvPicPr>
                      <p:cNvPr id="1026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5084763"/>
                        <a:ext cx="85090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sq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07504" y="1988840"/>
            <a:ext cx="8892480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pl-PL" sz="6000" b="1" dirty="0">
                <a:solidFill>
                  <a:srgbClr val="0000FF"/>
                </a:solidFill>
                <a:latin typeface="Arial"/>
                <a:ea typeface="+mj-ea"/>
                <a:cs typeface="Arial"/>
              </a:rPr>
              <a:t>Ignacy Mościcki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9619BD4-0E03-3342-69FF-E089CA1EB3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2" name="Rectangle 41">
            <a:extLst>
              <a:ext uri="{FF2B5EF4-FFF2-40B4-BE49-F238E27FC236}">
                <a16:creationId xmlns:a16="http://schemas.microsoft.com/office/drawing/2014/main" id="{ECC07320-C2CA-4E29-8481-9D9E143C77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F614EEE-E266-06A3-106D-F3CC4F8FD77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583" r="20451" b="1"/>
          <a:stretch>
            <a:fillRect/>
          </a:stretch>
        </p:blipFill>
        <p:spPr>
          <a:xfrm>
            <a:off x="1891768" y="10"/>
            <a:ext cx="7252232" cy="6857990"/>
          </a:xfrm>
          <a:prstGeom prst="rect">
            <a:avLst/>
          </a:prstGeom>
        </p:spPr>
      </p:pic>
      <p:sp>
        <p:nvSpPr>
          <p:cNvPr id="41" name="Rectangle 40">
            <a:extLst>
              <a:ext uri="{FF2B5EF4-FFF2-40B4-BE49-F238E27FC236}">
                <a16:creationId xmlns:a16="http://schemas.microsoft.com/office/drawing/2014/main" id="{178FB36B-5BFE-42CA-BC60-1115E0D95E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30023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309372E-1F9B-8A56-B01F-F3D4436FBC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737" y="1015144"/>
            <a:ext cx="3111201" cy="3804454"/>
          </a:xfrm>
          <a:noFill/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l">
              <a:lnSpc>
                <a:spcPct val="90000"/>
              </a:lnSpc>
            </a:pPr>
            <a:br>
              <a:rPr lang="en-US" sz="1800" dirty="0"/>
            </a:br>
            <a:br>
              <a:rPr lang="en-US" sz="1800" dirty="0"/>
            </a:br>
            <a:r>
              <a:rPr lang="en-US" sz="2200" dirty="0"/>
              <a:t>System </a:t>
            </a:r>
            <a:r>
              <a:rPr lang="en-US" sz="2200" dirty="0" err="1"/>
              <a:t>Mościckiego</a:t>
            </a:r>
            <a:r>
              <a:rPr lang="en-US" sz="2200" dirty="0"/>
              <a:t> </a:t>
            </a:r>
            <a:r>
              <a:rPr lang="en-US" sz="2200" dirty="0" err="1"/>
              <a:t>został</a:t>
            </a:r>
            <a:r>
              <a:rPr lang="en-US" sz="2200" dirty="0"/>
              <a:t> </a:t>
            </a:r>
            <a:r>
              <a:rPr lang="en-US" sz="2200" dirty="0" err="1"/>
              <a:t>zastosowany</a:t>
            </a:r>
            <a:r>
              <a:rPr lang="en-US" sz="2200" dirty="0"/>
              <a:t> </a:t>
            </a:r>
            <a:r>
              <a:rPr lang="en-US" sz="2200" b="1" dirty="0"/>
              <a:t>w </a:t>
            </a:r>
            <a:r>
              <a:rPr lang="en-US" sz="2200" b="1" dirty="0" err="1"/>
              <a:t>szwajcarskiej</a:t>
            </a:r>
            <a:r>
              <a:rPr lang="en-US" sz="2200" b="1" dirty="0"/>
              <a:t> </a:t>
            </a:r>
            <a:r>
              <a:rPr lang="en-US" sz="2200" b="1" dirty="0" err="1"/>
              <a:t>fabryce</a:t>
            </a:r>
            <a:r>
              <a:rPr lang="en-US" sz="2200" dirty="0"/>
              <a:t> „</a:t>
            </a:r>
            <a:r>
              <a:rPr lang="en-US" sz="2200" dirty="0" err="1"/>
              <a:t>Aluminium</a:t>
            </a:r>
            <a:r>
              <a:rPr lang="en-US" sz="2200" dirty="0"/>
              <a:t> Industrie A. G.” w </a:t>
            </a:r>
            <a:r>
              <a:rPr lang="en-US" sz="2200" dirty="0" err="1"/>
              <a:t>Chippis</a:t>
            </a:r>
            <a:r>
              <a:rPr lang="en-US" sz="2200" dirty="0"/>
              <a:t>. </a:t>
            </a:r>
            <a:r>
              <a:rPr lang="en-US" sz="2200" dirty="0" err="1"/>
              <a:t>Była</a:t>
            </a:r>
            <a:r>
              <a:rPr lang="en-US" sz="2200" dirty="0"/>
              <a:t> to </a:t>
            </a:r>
            <a:r>
              <a:rPr lang="en-US" sz="2200" dirty="0" err="1"/>
              <a:t>wówczas</a:t>
            </a:r>
            <a:r>
              <a:rPr lang="en-US" sz="2200" dirty="0"/>
              <a:t> </a:t>
            </a:r>
            <a:r>
              <a:rPr lang="en-US" sz="2200" dirty="0" err="1"/>
              <a:t>jedyna</a:t>
            </a:r>
            <a:r>
              <a:rPr lang="en-US" sz="2200" dirty="0"/>
              <a:t> </a:t>
            </a:r>
            <a:r>
              <a:rPr lang="en-US" sz="2200" dirty="0" err="1"/>
              <a:t>fabryka</a:t>
            </a:r>
            <a:r>
              <a:rPr lang="en-US" sz="2200" dirty="0"/>
              <a:t> w </a:t>
            </a:r>
            <a:r>
              <a:rPr lang="en-US" sz="2200" dirty="0" err="1"/>
              <a:t>Europie</a:t>
            </a:r>
            <a:r>
              <a:rPr lang="en-US" sz="2200" dirty="0"/>
              <a:t> </a:t>
            </a:r>
            <a:r>
              <a:rPr lang="en-US" sz="2200" dirty="0" err="1"/>
              <a:t>produkująca</a:t>
            </a:r>
            <a:r>
              <a:rPr lang="en-US" sz="2200" dirty="0"/>
              <a:t> </a:t>
            </a:r>
            <a:r>
              <a:rPr lang="en-US" sz="2200" dirty="0" err="1"/>
              <a:t>czysty</a:t>
            </a:r>
            <a:r>
              <a:rPr lang="en-US" sz="2200" dirty="0"/>
              <a:t>, </a:t>
            </a:r>
            <a:r>
              <a:rPr lang="en-US" sz="2200" dirty="0" err="1"/>
              <a:t>stężony</a:t>
            </a:r>
            <a:r>
              <a:rPr lang="en-US" sz="2200" dirty="0"/>
              <a:t> </a:t>
            </a:r>
            <a:r>
              <a:rPr lang="en-US" sz="2200" dirty="0" err="1"/>
              <a:t>kwas</a:t>
            </a:r>
            <a:r>
              <a:rPr lang="en-US" sz="2200" dirty="0"/>
              <a:t> </a:t>
            </a:r>
            <a:r>
              <a:rPr lang="en-US" sz="2200" dirty="0" err="1"/>
              <a:t>azotowy</a:t>
            </a:r>
            <a:r>
              <a:rPr lang="en-US" sz="2200" dirty="0"/>
              <a:t> </a:t>
            </a:r>
            <a:r>
              <a:rPr lang="en-US" sz="2200" dirty="0" err="1"/>
              <a:t>bezpośrednio</a:t>
            </a:r>
            <a:r>
              <a:rPr lang="en-US" sz="2200" dirty="0"/>
              <a:t> z </a:t>
            </a:r>
            <a:r>
              <a:rPr lang="en-US" sz="2200" dirty="0" err="1"/>
              <a:t>tlenków</a:t>
            </a:r>
            <a:r>
              <a:rPr lang="en-US" sz="2200" dirty="0"/>
              <a:t> </a:t>
            </a:r>
            <a:r>
              <a:rPr lang="en-US" sz="2200" dirty="0" err="1"/>
              <a:t>azotu</a:t>
            </a:r>
            <a:r>
              <a:rPr lang="en-US" sz="2200" dirty="0"/>
              <a:t> </a:t>
            </a:r>
            <a:r>
              <a:rPr lang="en-US" sz="2200" dirty="0" err="1"/>
              <a:t>uzyskanych</a:t>
            </a:r>
            <a:r>
              <a:rPr lang="en-US" sz="2200" dirty="0"/>
              <a:t> </a:t>
            </a:r>
            <a:r>
              <a:rPr lang="en-US" sz="2200" b="1" dirty="0"/>
              <a:t>w </a:t>
            </a:r>
            <a:r>
              <a:rPr lang="en-US" sz="2200" b="1" dirty="0" err="1"/>
              <a:t>płomieniu</a:t>
            </a:r>
            <a:r>
              <a:rPr lang="en-US" sz="2200" b="1" dirty="0"/>
              <a:t> </a:t>
            </a:r>
            <a:r>
              <a:rPr lang="en-US" sz="2200" b="1" dirty="0" err="1"/>
              <a:t>elektrycznym</a:t>
            </a:r>
            <a:r>
              <a:rPr lang="en-US" sz="2200" dirty="0"/>
              <a:t>, bez </a:t>
            </a:r>
            <a:r>
              <a:rPr lang="en-US" sz="2200" dirty="0" err="1"/>
              <a:t>pośrednictwa</a:t>
            </a:r>
            <a:r>
              <a:rPr lang="en-US" sz="2200" dirty="0"/>
              <a:t> soli.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CF76B43-7766-229F-419D-1DD9D099E8A4}"/>
              </a:ext>
            </a:extLst>
          </p:cNvPr>
          <p:cNvSpPr txBox="1"/>
          <p:nvPr/>
        </p:nvSpPr>
        <p:spPr>
          <a:xfrm>
            <a:off x="1893657" y="6546727"/>
            <a:ext cx="6777443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200" dirty="0" err="1">
                <a:latin typeface="Times New Roman"/>
                <a:cs typeface="Times New Roman"/>
              </a:rPr>
              <a:t>Maschinenhalle</a:t>
            </a:r>
            <a:r>
              <a:rPr lang="en-US" sz="1200" dirty="0">
                <a:latin typeface="Times New Roman"/>
                <a:cs typeface="Times New Roman"/>
              </a:rPr>
              <a:t> - Halle des Machines - Hall of machines | </a:t>
            </a:r>
            <a:r>
              <a:rPr lang="en-US" sz="1200" dirty="0" err="1">
                <a:latin typeface="Times New Roman"/>
                <a:cs typeface="Times New Roman"/>
              </a:rPr>
              <a:t>Aluminium</a:t>
            </a:r>
            <a:r>
              <a:rPr lang="en-US" sz="1200" dirty="0">
                <a:latin typeface="Times New Roman"/>
                <a:cs typeface="Times New Roman"/>
              </a:rPr>
              <a:t> Industrie AG (expoarchiv.ch)</a:t>
            </a:r>
          </a:p>
          <a:p>
            <a:pPr algn="l"/>
            <a:endParaRPr lang="en-US" sz="1200" dirty="0"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7274345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36763DD-2A19-FF20-11D3-43706C25C9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7" name="Rectangle 46">
            <a:extLst>
              <a:ext uri="{FF2B5EF4-FFF2-40B4-BE49-F238E27FC236}">
                <a16:creationId xmlns:a16="http://schemas.microsoft.com/office/drawing/2014/main" id="{870A1295-61BC-4214-AA3E-D396673024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77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0C7532E-92E6-57C1-1662-B91C5E3A3B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504" y="4769882"/>
            <a:ext cx="7944130" cy="1000655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l">
              <a:lnSpc>
                <a:spcPct val="90000"/>
              </a:lnSpc>
            </a:pPr>
            <a:r>
              <a:rPr lang="en-US" sz="2400" dirty="0">
                <a:solidFill>
                  <a:schemeClr val="tx2"/>
                </a:solidFill>
              </a:rPr>
              <a:t>W 1901 </a:t>
            </a:r>
            <a:r>
              <a:rPr lang="en-US" sz="2400" err="1">
                <a:solidFill>
                  <a:schemeClr val="tx2"/>
                </a:solidFill>
              </a:rPr>
              <a:t>roku</a:t>
            </a:r>
            <a:r>
              <a:rPr lang="en-US" sz="2400" dirty="0">
                <a:solidFill>
                  <a:schemeClr val="tx2"/>
                </a:solidFill>
              </a:rPr>
              <a:t> we </a:t>
            </a:r>
            <a:r>
              <a:rPr lang="en-US" sz="2400" err="1">
                <a:solidFill>
                  <a:schemeClr val="tx2"/>
                </a:solidFill>
              </a:rPr>
              <a:t>Fryburgu</a:t>
            </a:r>
            <a:r>
              <a:rPr lang="en-US" sz="2400" dirty="0">
                <a:solidFill>
                  <a:schemeClr val="tx2"/>
                </a:solidFill>
              </a:rPr>
              <a:t> </a:t>
            </a:r>
            <a:r>
              <a:rPr lang="en-US" sz="2400" err="1">
                <a:solidFill>
                  <a:schemeClr val="tx2"/>
                </a:solidFill>
              </a:rPr>
              <a:t>powstała</a:t>
            </a:r>
            <a:r>
              <a:rPr lang="en-US" sz="2400" dirty="0">
                <a:solidFill>
                  <a:schemeClr val="tx2"/>
                </a:solidFill>
              </a:rPr>
              <a:t> </a:t>
            </a:r>
            <a:r>
              <a:rPr lang="en-US" sz="2400" err="1">
                <a:solidFill>
                  <a:schemeClr val="tx2"/>
                </a:solidFill>
              </a:rPr>
              <a:t>spółka</a:t>
            </a:r>
            <a:r>
              <a:rPr lang="en-US" sz="2400" dirty="0">
                <a:solidFill>
                  <a:schemeClr val="tx2"/>
                </a:solidFill>
              </a:rPr>
              <a:t> „Société de </a:t>
            </a:r>
            <a:r>
              <a:rPr lang="en-US" sz="2400" err="1">
                <a:solidFill>
                  <a:schemeClr val="tx2"/>
                </a:solidFill>
              </a:rPr>
              <a:t>l’acide</a:t>
            </a:r>
            <a:r>
              <a:rPr lang="en-US" sz="2400" dirty="0">
                <a:solidFill>
                  <a:schemeClr val="tx2"/>
                </a:solidFill>
              </a:rPr>
              <a:t> </a:t>
            </a:r>
            <a:r>
              <a:rPr lang="en-US" sz="2400" err="1">
                <a:solidFill>
                  <a:schemeClr val="tx2"/>
                </a:solidFill>
              </a:rPr>
              <a:t>nitrique</a:t>
            </a:r>
            <a:r>
              <a:rPr lang="en-US" sz="2400" dirty="0">
                <a:solidFill>
                  <a:schemeClr val="tx2"/>
                </a:solidFill>
              </a:rPr>
              <a:t>”, </a:t>
            </a:r>
            <a:r>
              <a:rPr lang="en-US" sz="2400" err="1">
                <a:solidFill>
                  <a:schemeClr val="tx2"/>
                </a:solidFill>
              </a:rPr>
              <a:t>która</a:t>
            </a:r>
            <a:r>
              <a:rPr lang="en-US" sz="2400" dirty="0">
                <a:solidFill>
                  <a:schemeClr val="tx2"/>
                </a:solidFill>
              </a:rPr>
              <a:t> </a:t>
            </a:r>
            <a:r>
              <a:rPr lang="en-US" sz="2400" b="1" err="1">
                <a:solidFill>
                  <a:schemeClr val="tx2"/>
                </a:solidFill>
              </a:rPr>
              <a:t>sfinansowała</a:t>
            </a:r>
            <a:r>
              <a:rPr lang="en-US" sz="2400" b="1" dirty="0">
                <a:solidFill>
                  <a:schemeClr val="tx2"/>
                </a:solidFill>
              </a:rPr>
              <a:t> </a:t>
            </a:r>
            <a:r>
              <a:rPr lang="en-US" sz="2400" dirty="0">
                <a:solidFill>
                  <a:schemeClr val="tx2"/>
                </a:solidFill>
              </a:rPr>
              <a:t>(</a:t>
            </a:r>
            <a:r>
              <a:rPr lang="en-US" sz="2400" err="1">
                <a:solidFill>
                  <a:schemeClr val="tx2"/>
                </a:solidFill>
              </a:rPr>
              <a:t>kwotą</a:t>
            </a:r>
            <a:r>
              <a:rPr lang="en-US" sz="2400" dirty="0">
                <a:solidFill>
                  <a:schemeClr val="tx2"/>
                </a:solidFill>
              </a:rPr>
              <a:t> </a:t>
            </a:r>
            <a:r>
              <a:rPr lang="en-US" sz="2400" err="1">
                <a:solidFill>
                  <a:schemeClr val="tx2"/>
                </a:solidFill>
              </a:rPr>
              <a:t>ponad</a:t>
            </a:r>
            <a:r>
              <a:rPr lang="en-US" sz="2400" dirty="0">
                <a:solidFill>
                  <a:schemeClr val="tx2"/>
                </a:solidFill>
              </a:rPr>
              <a:t> </a:t>
            </a:r>
            <a:r>
              <a:rPr lang="en-US" sz="2400" err="1">
                <a:solidFill>
                  <a:schemeClr val="tx2"/>
                </a:solidFill>
              </a:rPr>
              <a:t>pół</a:t>
            </a:r>
            <a:r>
              <a:rPr lang="en-US" sz="2400" dirty="0">
                <a:solidFill>
                  <a:schemeClr val="tx2"/>
                </a:solidFill>
              </a:rPr>
              <a:t> </a:t>
            </a:r>
            <a:r>
              <a:rPr lang="en-US" sz="2400" err="1">
                <a:solidFill>
                  <a:schemeClr val="tx2"/>
                </a:solidFill>
              </a:rPr>
              <a:t>miliona</a:t>
            </a:r>
            <a:r>
              <a:rPr lang="en-US" sz="2400" dirty="0">
                <a:solidFill>
                  <a:schemeClr val="tx2"/>
                </a:solidFill>
              </a:rPr>
              <a:t> </a:t>
            </a:r>
            <a:r>
              <a:rPr lang="en-US" sz="2400" err="1">
                <a:solidFill>
                  <a:schemeClr val="tx2"/>
                </a:solidFill>
              </a:rPr>
              <a:t>franków</a:t>
            </a:r>
            <a:r>
              <a:rPr lang="en-US" sz="2400" dirty="0">
                <a:solidFill>
                  <a:schemeClr val="tx2"/>
                </a:solidFill>
              </a:rPr>
              <a:t>) </a:t>
            </a:r>
            <a:r>
              <a:rPr lang="en-US" sz="2400" b="1" err="1">
                <a:solidFill>
                  <a:schemeClr val="tx2"/>
                </a:solidFill>
              </a:rPr>
              <a:t>prace</a:t>
            </a:r>
            <a:r>
              <a:rPr lang="en-US" sz="2400" b="1" dirty="0">
                <a:solidFill>
                  <a:schemeClr val="tx2"/>
                </a:solidFill>
              </a:rPr>
              <a:t> </a:t>
            </a:r>
            <a:r>
              <a:rPr lang="en-US" sz="2400" b="1" err="1">
                <a:solidFill>
                  <a:schemeClr val="tx2"/>
                </a:solidFill>
              </a:rPr>
              <a:t>doświadczalne</a:t>
            </a:r>
            <a:r>
              <a:rPr lang="en-US" sz="2400" b="1" dirty="0">
                <a:solidFill>
                  <a:schemeClr val="tx2"/>
                </a:solidFill>
              </a:rPr>
              <a:t> </a:t>
            </a:r>
            <a:r>
              <a:rPr lang="en-US" sz="2400" b="1" err="1">
                <a:solidFill>
                  <a:schemeClr val="tx2"/>
                </a:solidFill>
              </a:rPr>
              <a:t>Mościckiego</a:t>
            </a:r>
            <a:r>
              <a:rPr lang="en-US" sz="2400" dirty="0">
                <a:solidFill>
                  <a:schemeClr val="tx2"/>
                </a:solidFill>
              </a:rPr>
              <a:t>, co </a:t>
            </a:r>
            <a:r>
              <a:rPr lang="en-US" sz="2400" err="1">
                <a:solidFill>
                  <a:schemeClr val="tx2"/>
                </a:solidFill>
              </a:rPr>
              <a:t>doprowadziło</a:t>
            </a:r>
            <a:r>
              <a:rPr lang="en-US" sz="2400" dirty="0">
                <a:solidFill>
                  <a:schemeClr val="tx2"/>
                </a:solidFill>
              </a:rPr>
              <a:t> do </a:t>
            </a:r>
            <a:r>
              <a:rPr lang="en-US" sz="2400" err="1">
                <a:solidFill>
                  <a:schemeClr val="tx2"/>
                </a:solidFill>
              </a:rPr>
              <a:t>budowy</a:t>
            </a:r>
            <a:r>
              <a:rPr lang="en-US" sz="2400" dirty="0">
                <a:solidFill>
                  <a:schemeClr val="tx2"/>
                </a:solidFill>
              </a:rPr>
              <a:t> </a:t>
            </a:r>
            <a:r>
              <a:rPr lang="en-US" sz="2400" err="1">
                <a:solidFill>
                  <a:schemeClr val="tx2"/>
                </a:solidFill>
              </a:rPr>
              <a:t>modelowych</a:t>
            </a:r>
            <a:r>
              <a:rPr lang="en-US" sz="2400" dirty="0">
                <a:solidFill>
                  <a:schemeClr val="tx2"/>
                </a:solidFill>
              </a:rPr>
              <a:t> </a:t>
            </a:r>
            <a:r>
              <a:rPr lang="en-US" sz="2400" err="1">
                <a:solidFill>
                  <a:schemeClr val="tx2"/>
                </a:solidFill>
              </a:rPr>
              <a:t>fabryk</a:t>
            </a:r>
            <a:r>
              <a:rPr lang="en-US" sz="2400" dirty="0">
                <a:solidFill>
                  <a:schemeClr val="tx2"/>
                </a:solidFill>
              </a:rPr>
              <a:t> </a:t>
            </a:r>
            <a:r>
              <a:rPr lang="en-US" sz="2400" err="1">
                <a:solidFill>
                  <a:schemeClr val="tx2"/>
                </a:solidFill>
              </a:rPr>
              <a:t>kwasu</a:t>
            </a:r>
            <a:r>
              <a:rPr lang="en-US" sz="2400" dirty="0">
                <a:solidFill>
                  <a:schemeClr val="tx2"/>
                </a:solidFill>
              </a:rPr>
              <a:t> </a:t>
            </a:r>
            <a:r>
              <a:rPr lang="en-US" sz="2400" err="1">
                <a:solidFill>
                  <a:schemeClr val="tx2"/>
                </a:solidFill>
              </a:rPr>
              <a:t>azotowego</a:t>
            </a:r>
            <a:r>
              <a:rPr lang="en-US" sz="2400" dirty="0">
                <a:solidFill>
                  <a:schemeClr val="tx2"/>
                </a:solidFill>
              </a:rPr>
              <a:t>.</a:t>
            </a:r>
            <a:endParaRPr lang="en-US" sz="2400">
              <a:solidFill>
                <a:schemeClr val="tx2"/>
              </a:solidFill>
              <a:ea typeface="Calibri"/>
              <a:cs typeface="Calibri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75C5A32-7AF7-6C11-B55E-88D788864B5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25891"/>
          <a:stretch>
            <a:fillRect/>
          </a:stretch>
        </p:blipFill>
        <p:spPr>
          <a:xfrm>
            <a:off x="20" y="10"/>
            <a:ext cx="9143980" cy="4201449"/>
          </a:xfrm>
          <a:prstGeom prst="rect">
            <a:avLst/>
          </a:prstGeom>
        </p:spPr>
      </p:pic>
      <p:grpSp>
        <p:nvGrpSpPr>
          <p:cNvPr id="49" name="Group 48">
            <a:extLst>
              <a:ext uri="{FF2B5EF4-FFF2-40B4-BE49-F238E27FC236}">
                <a16:creationId xmlns:a16="http://schemas.microsoft.com/office/drawing/2014/main" id="{0B139475-2B26-4CA9-9413-DE741E49F7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2941813"/>
            <a:ext cx="9141713" cy="1828800"/>
            <a:chOff x="-305" y="3144820"/>
            <a:chExt cx="9182100" cy="1551136"/>
          </a:xfrm>
        </p:grpSpPr>
        <p:sp useBgFill="1">
          <p:nvSpPr>
            <p:cNvPr id="50" name="Freeform: Shape 49">
              <a:extLst>
                <a:ext uri="{FF2B5EF4-FFF2-40B4-BE49-F238E27FC236}">
                  <a16:creationId xmlns:a16="http://schemas.microsoft.com/office/drawing/2014/main" id="{16C6BF63-6277-4C39-BE5D-3C341662CE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676854"/>
              <a:ext cx="9182100" cy="1019102"/>
            </a:xfrm>
            <a:custGeom>
              <a:avLst/>
              <a:gdLst>
                <a:gd name="connsiteX0" fmla="*/ 0 w 9182100"/>
                <a:gd name="connsiteY0" fmla="*/ 1019102 h 1019102"/>
                <a:gd name="connsiteX1" fmla="*/ 9182100 w 9182100"/>
                <a:gd name="connsiteY1" fmla="*/ 1019102 h 1019102"/>
                <a:gd name="connsiteX2" fmla="*/ 9182100 w 9182100"/>
                <a:gd name="connsiteY2" fmla="*/ 273009 h 1019102"/>
                <a:gd name="connsiteX3" fmla="*/ 9065895 w 9182100"/>
                <a:gd name="connsiteY3" fmla="*/ 278343 h 1019102"/>
                <a:gd name="connsiteX4" fmla="*/ 8261890 w 9182100"/>
                <a:gd name="connsiteY4" fmla="*/ 257769 h 1019102"/>
                <a:gd name="connsiteX5" fmla="*/ 8038624 w 9182100"/>
                <a:gd name="connsiteY5" fmla="*/ 235956 h 1019102"/>
                <a:gd name="connsiteX6" fmla="*/ 7862221 w 9182100"/>
                <a:gd name="connsiteY6" fmla="*/ 213097 h 1019102"/>
                <a:gd name="connsiteX7" fmla="*/ 6238780 w 9182100"/>
                <a:gd name="connsiteY7" fmla="*/ 126419 h 1019102"/>
                <a:gd name="connsiteX8" fmla="*/ 5828729 w 9182100"/>
                <a:gd name="connsiteY8" fmla="*/ 142421 h 1019102"/>
                <a:gd name="connsiteX9" fmla="*/ 5227606 w 9182100"/>
                <a:gd name="connsiteY9" fmla="*/ 219764 h 1019102"/>
                <a:gd name="connsiteX10" fmla="*/ 4394359 w 9182100"/>
                <a:gd name="connsiteY10" fmla="*/ 190713 h 1019102"/>
                <a:gd name="connsiteX11" fmla="*/ 3789236 w 9182100"/>
                <a:gd name="connsiteY11" fmla="*/ 107655 h 1019102"/>
                <a:gd name="connsiteX12" fmla="*/ 3391567 w 9182100"/>
                <a:gd name="connsiteY12" fmla="*/ 30502 h 1019102"/>
                <a:gd name="connsiteX13" fmla="*/ 2180177 w 9182100"/>
                <a:gd name="connsiteY13" fmla="*/ 67745 h 1019102"/>
                <a:gd name="connsiteX14" fmla="*/ 1543336 w 9182100"/>
                <a:gd name="connsiteY14" fmla="*/ 209953 h 1019102"/>
                <a:gd name="connsiteX15" fmla="*/ 1276731 w 9182100"/>
                <a:gd name="connsiteY15" fmla="*/ 286439 h 1019102"/>
                <a:gd name="connsiteX16" fmla="*/ 441293 w 9182100"/>
                <a:gd name="connsiteY16" fmla="*/ 292345 h 1019102"/>
                <a:gd name="connsiteX17" fmla="*/ 0 w 9182100"/>
                <a:gd name="connsiteY17" fmla="*/ 135563 h 1019102"/>
                <a:gd name="connsiteX18" fmla="*/ 0 w 9182100"/>
                <a:gd name="connsiteY18" fmla="*/ 1019102 h 101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182100" h="1019102">
                  <a:moveTo>
                    <a:pt x="0" y="1019102"/>
                  </a:moveTo>
                  <a:lnTo>
                    <a:pt x="9182100" y="1019102"/>
                  </a:lnTo>
                  <a:lnTo>
                    <a:pt x="9182100" y="273009"/>
                  </a:lnTo>
                  <a:cubicBezTo>
                    <a:pt x="9143429" y="275485"/>
                    <a:pt x="9104662" y="277200"/>
                    <a:pt x="9065895" y="278343"/>
                  </a:cubicBezTo>
                  <a:cubicBezTo>
                    <a:pt x="8798243" y="285201"/>
                    <a:pt x="8529066" y="277009"/>
                    <a:pt x="8261890" y="257769"/>
                  </a:cubicBezTo>
                  <a:cubicBezTo>
                    <a:pt x="8187024" y="251863"/>
                    <a:pt x="8112443" y="245386"/>
                    <a:pt x="8038624" y="235956"/>
                  </a:cubicBezTo>
                  <a:cubicBezTo>
                    <a:pt x="7980140" y="228051"/>
                    <a:pt x="7920228" y="219002"/>
                    <a:pt x="7862221" y="213097"/>
                  </a:cubicBezTo>
                  <a:cubicBezTo>
                    <a:pt x="7322439" y="159280"/>
                    <a:pt x="6780943" y="130991"/>
                    <a:pt x="6238780" y="126419"/>
                  </a:cubicBezTo>
                  <a:cubicBezTo>
                    <a:pt x="6102477" y="126324"/>
                    <a:pt x="5964745" y="128800"/>
                    <a:pt x="5828729" y="142421"/>
                  </a:cubicBezTo>
                  <a:cubicBezTo>
                    <a:pt x="5624703" y="162328"/>
                    <a:pt x="5429441" y="202048"/>
                    <a:pt x="5227606" y="219764"/>
                  </a:cubicBezTo>
                  <a:cubicBezTo>
                    <a:pt x="4950238" y="245767"/>
                    <a:pt x="4670393" y="228527"/>
                    <a:pt x="4394359" y="190713"/>
                  </a:cubicBezTo>
                  <a:cubicBezTo>
                    <a:pt x="4193381" y="163090"/>
                    <a:pt x="3988880" y="147755"/>
                    <a:pt x="3789236" y="107655"/>
                  </a:cubicBezTo>
                  <a:cubicBezTo>
                    <a:pt x="3660743" y="85271"/>
                    <a:pt x="3520249" y="51648"/>
                    <a:pt x="3391567" y="30502"/>
                  </a:cubicBezTo>
                  <a:cubicBezTo>
                    <a:pt x="2990469" y="-28553"/>
                    <a:pt x="2579370" y="5928"/>
                    <a:pt x="2180177" y="67745"/>
                  </a:cubicBezTo>
                  <a:cubicBezTo>
                    <a:pt x="1965198" y="103273"/>
                    <a:pt x="1751648" y="146136"/>
                    <a:pt x="1543336" y="209953"/>
                  </a:cubicBezTo>
                  <a:cubicBezTo>
                    <a:pt x="1456087" y="238528"/>
                    <a:pt x="1365885" y="264627"/>
                    <a:pt x="1276731" y="286439"/>
                  </a:cubicBezTo>
                  <a:cubicBezTo>
                    <a:pt x="1001173" y="335398"/>
                    <a:pt x="716471" y="346923"/>
                    <a:pt x="441293" y="292345"/>
                  </a:cubicBezTo>
                  <a:cubicBezTo>
                    <a:pt x="285655" y="263198"/>
                    <a:pt x="143923" y="198237"/>
                    <a:pt x="0" y="135563"/>
                  </a:cubicBezTo>
                  <a:lnTo>
                    <a:pt x="0" y="1019102"/>
                  </a:lnTo>
                  <a:close/>
                </a:path>
              </a:pathLst>
            </a:custGeom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6EA3BAD9-C130-4A9C-9086-20D132A6CF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144820"/>
              <a:ext cx="9182100" cy="932744"/>
            </a:xfrm>
            <a:custGeom>
              <a:avLst/>
              <a:gdLst>
                <a:gd name="connsiteX0" fmla="*/ 9182100 w 9182100"/>
                <a:gd name="connsiteY0" fmla="*/ 396420 h 932744"/>
                <a:gd name="connsiteX1" fmla="*/ 9103805 w 9182100"/>
                <a:gd name="connsiteY1" fmla="*/ 392229 h 932744"/>
                <a:gd name="connsiteX2" fmla="*/ 8712422 w 9182100"/>
                <a:gd name="connsiteY2" fmla="*/ 359749 h 932744"/>
                <a:gd name="connsiteX3" fmla="*/ 8322755 w 9182100"/>
                <a:gd name="connsiteY3" fmla="*/ 313362 h 932744"/>
                <a:gd name="connsiteX4" fmla="*/ 8134826 w 9182100"/>
                <a:gd name="connsiteY4" fmla="*/ 283930 h 932744"/>
                <a:gd name="connsiteX5" fmla="*/ 8090916 w 9182100"/>
                <a:gd name="connsiteY5" fmla="*/ 275643 h 932744"/>
                <a:gd name="connsiteX6" fmla="*/ 8069485 w 9182100"/>
                <a:gd name="connsiteY6" fmla="*/ 271262 h 932744"/>
                <a:gd name="connsiteX7" fmla="*/ 8041862 w 9182100"/>
                <a:gd name="connsiteY7" fmla="*/ 266595 h 932744"/>
                <a:gd name="connsiteX8" fmla="*/ 7986903 w 9182100"/>
                <a:gd name="connsiteY8" fmla="*/ 257546 h 932744"/>
                <a:gd name="connsiteX9" fmla="*/ 7934230 w 9182100"/>
                <a:gd name="connsiteY9" fmla="*/ 249640 h 932744"/>
                <a:gd name="connsiteX10" fmla="*/ 7727537 w 9182100"/>
                <a:gd name="connsiteY10" fmla="*/ 221922 h 932744"/>
                <a:gd name="connsiteX11" fmla="*/ 7625239 w 9182100"/>
                <a:gd name="connsiteY11" fmla="*/ 209730 h 932744"/>
                <a:gd name="connsiteX12" fmla="*/ 7523227 w 9182100"/>
                <a:gd name="connsiteY12" fmla="*/ 198110 h 932744"/>
                <a:gd name="connsiteX13" fmla="*/ 7115651 w 9182100"/>
                <a:gd name="connsiteY13" fmla="*/ 158010 h 932744"/>
                <a:gd name="connsiteX14" fmla="*/ 6706839 w 9182100"/>
                <a:gd name="connsiteY14" fmla="*/ 126958 h 932744"/>
                <a:gd name="connsiteX15" fmla="*/ 6604064 w 9182100"/>
                <a:gd name="connsiteY15" fmla="*/ 120862 h 932744"/>
                <a:gd name="connsiteX16" fmla="*/ 6501003 w 9182100"/>
                <a:gd name="connsiteY16" fmla="*/ 115338 h 932744"/>
                <a:gd name="connsiteX17" fmla="*/ 6397467 w 9182100"/>
                <a:gd name="connsiteY17" fmla="*/ 110385 h 932744"/>
                <a:gd name="connsiteX18" fmla="*/ 6293168 w 9182100"/>
                <a:gd name="connsiteY18" fmla="*/ 106860 h 932744"/>
                <a:gd name="connsiteX19" fmla="*/ 6079712 w 9182100"/>
                <a:gd name="connsiteY19" fmla="*/ 103908 h 932744"/>
                <a:gd name="connsiteX20" fmla="*/ 6024563 w 9182100"/>
                <a:gd name="connsiteY20" fmla="*/ 104479 h 932744"/>
                <a:gd name="connsiteX21" fmla="*/ 5968080 w 9182100"/>
                <a:gd name="connsiteY21" fmla="*/ 106479 h 932744"/>
                <a:gd name="connsiteX22" fmla="*/ 5855875 w 9182100"/>
                <a:gd name="connsiteY22" fmla="*/ 113242 h 932744"/>
                <a:gd name="connsiteX23" fmla="*/ 5439251 w 9182100"/>
                <a:gd name="connsiteY23" fmla="*/ 160105 h 932744"/>
                <a:gd name="connsiteX24" fmla="*/ 5075396 w 9182100"/>
                <a:gd name="connsiteY24" fmla="*/ 186585 h 932744"/>
                <a:gd name="connsiteX25" fmla="*/ 4712780 w 9182100"/>
                <a:gd name="connsiteY25" fmla="*/ 171249 h 932744"/>
                <a:gd name="connsiteX26" fmla="*/ 4666679 w 9182100"/>
                <a:gd name="connsiteY26" fmla="*/ 166773 h 932744"/>
                <a:gd name="connsiteX27" fmla="*/ 4620292 w 9182100"/>
                <a:gd name="connsiteY27" fmla="*/ 161629 h 932744"/>
                <a:gd name="connsiteX28" fmla="*/ 4573810 w 9182100"/>
                <a:gd name="connsiteY28" fmla="*/ 156009 h 932744"/>
                <a:gd name="connsiteX29" fmla="*/ 4550569 w 9182100"/>
                <a:gd name="connsiteY29" fmla="*/ 153057 h 932744"/>
                <a:gd name="connsiteX30" fmla="*/ 4538948 w 9182100"/>
                <a:gd name="connsiteY30" fmla="*/ 151628 h 932744"/>
                <a:gd name="connsiteX31" fmla="*/ 4526566 w 9182100"/>
                <a:gd name="connsiteY31" fmla="*/ 149913 h 932744"/>
                <a:gd name="connsiteX32" fmla="*/ 4327779 w 9182100"/>
                <a:gd name="connsiteY32" fmla="*/ 122862 h 932744"/>
                <a:gd name="connsiteX33" fmla="*/ 3929729 w 9182100"/>
                <a:gd name="connsiteY33" fmla="*/ 68189 h 932744"/>
                <a:gd name="connsiteX34" fmla="*/ 3729133 w 9182100"/>
                <a:gd name="connsiteY34" fmla="*/ 41900 h 932744"/>
                <a:gd name="connsiteX35" fmla="*/ 3628930 w 9182100"/>
                <a:gd name="connsiteY35" fmla="*/ 28946 h 932744"/>
                <a:gd name="connsiteX36" fmla="*/ 3573399 w 9182100"/>
                <a:gd name="connsiteY36" fmla="*/ 22278 h 932744"/>
                <a:gd name="connsiteX37" fmla="*/ 3516916 w 9182100"/>
                <a:gd name="connsiteY37" fmla="*/ 16468 h 932744"/>
                <a:gd name="connsiteX38" fmla="*/ 3074670 w 9182100"/>
                <a:gd name="connsiteY38" fmla="*/ 752 h 932744"/>
                <a:gd name="connsiteX39" fmla="*/ 2858738 w 9182100"/>
                <a:gd name="connsiteY39" fmla="*/ 8753 h 932744"/>
                <a:gd name="connsiteX40" fmla="*/ 2645474 w 9182100"/>
                <a:gd name="connsiteY40" fmla="*/ 25326 h 932744"/>
                <a:gd name="connsiteX41" fmla="*/ 1810798 w 9182100"/>
                <a:gd name="connsiteY41" fmla="*/ 158010 h 932744"/>
                <a:gd name="connsiteX42" fmla="*/ 1602772 w 9182100"/>
                <a:gd name="connsiteY42" fmla="*/ 208111 h 932744"/>
                <a:gd name="connsiteX43" fmla="*/ 1548860 w 9182100"/>
                <a:gd name="connsiteY43" fmla="*/ 222780 h 932744"/>
                <a:gd name="connsiteX44" fmla="*/ 1501331 w 9182100"/>
                <a:gd name="connsiteY44" fmla="*/ 236115 h 932744"/>
                <a:gd name="connsiteX45" fmla="*/ 1411224 w 9182100"/>
                <a:gd name="connsiteY45" fmla="*/ 260880 h 932744"/>
                <a:gd name="connsiteX46" fmla="*/ 1050893 w 9182100"/>
                <a:gd name="connsiteY46" fmla="*/ 338032 h 932744"/>
                <a:gd name="connsiteX47" fmla="*/ 871252 w 9182100"/>
                <a:gd name="connsiteY47" fmla="*/ 360511 h 932744"/>
                <a:gd name="connsiteX48" fmla="*/ 781812 w 9182100"/>
                <a:gd name="connsiteY48" fmla="*/ 366512 h 932744"/>
                <a:gd name="connsiteX49" fmla="*/ 692563 w 9182100"/>
                <a:gd name="connsiteY49" fmla="*/ 369655 h 932744"/>
                <a:gd name="connsiteX50" fmla="*/ 515017 w 9182100"/>
                <a:gd name="connsiteY50" fmla="*/ 363940 h 932744"/>
                <a:gd name="connsiteX51" fmla="*/ 337661 w 9182100"/>
                <a:gd name="connsiteY51" fmla="*/ 341937 h 932744"/>
                <a:gd name="connsiteX52" fmla="*/ 156972 w 9182100"/>
                <a:gd name="connsiteY52" fmla="*/ 303456 h 932744"/>
                <a:gd name="connsiteX53" fmla="*/ 0 w 9182100"/>
                <a:gd name="connsiteY53" fmla="*/ 261642 h 932744"/>
                <a:gd name="connsiteX54" fmla="*/ 0 w 9182100"/>
                <a:gd name="connsiteY54" fmla="*/ 713412 h 932744"/>
                <a:gd name="connsiteX55" fmla="*/ 9144 w 9182100"/>
                <a:gd name="connsiteY55" fmla="*/ 717699 h 932744"/>
                <a:gd name="connsiteX56" fmla="*/ 213360 w 9182100"/>
                <a:gd name="connsiteY56" fmla="*/ 801042 h 932744"/>
                <a:gd name="connsiteX57" fmla="*/ 653510 w 9182100"/>
                <a:gd name="connsiteY57" fmla="*/ 908199 h 932744"/>
                <a:gd name="connsiteX58" fmla="*/ 1101947 w 9182100"/>
                <a:gd name="connsiteY58" fmla="*/ 930773 h 932744"/>
                <a:gd name="connsiteX59" fmla="*/ 1540002 w 9182100"/>
                <a:gd name="connsiteY59" fmla="*/ 889434 h 932744"/>
                <a:gd name="connsiteX60" fmla="*/ 1647158 w 9182100"/>
                <a:gd name="connsiteY60" fmla="*/ 871242 h 932744"/>
                <a:gd name="connsiteX61" fmla="*/ 1698117 w 9182100"/>
                <a:gd name="connsiteY61" fmla="*/ 862193 h 932744"/>
                <a:gd name="connsiteX62" fmla="*/ 1742789 w 9182100"/>
                <a:gd name="connsiteY62" fmla="*/ 854668 h 932744"/>
                <a:gd name="connsiteX63" fmla="*/ 1931003 w 9182100"/>
                <a:gd name="connsiteY63" fmla="*/ 826950 h 932744"/>
                <a:gd name="connsiteX64" fmla="*/ 2314861 w 9182100"/>
                <a:gd name="connsiteY64" fmla="*/ 783897 h 932744"/>
                <a:gd name="connsiteX65" fmla="*/ 2506885 w 9182100"/>
                <a:gd name="connsiteY65" fmla="*/ 768086 h 932744"/>
                <a:gd name="connsiteX66" fmla="*/ 2602611 w 9182100"/>
                <a:gd name="connsiteY66" fmla="*/ 762085 h 932744"/>
                <a:gd name="connsiteX67" fmla="*/ 2698052 w 9182100"/>
                <a:gd name="connsiteY67" fmla="*/ 756846 h 932744"/>
                <a:gd name="connsiteX68" fmla="*/ 2887980 w 9182100"/>
                <a:gd name="connsiteY68" fmla="*/ 750846 h 932744"/>
                <a:gd name="connsiteX69" fmla="*/ 3075813 w 9182100"/>
                <a:gd name="connsiteY69" fmla="*/ 750179 h 932744"/>
                <a:gd name="connsiteX70" fmla="*/ 3168587 w 9182100"/>
                <a:gd name="connsiteY70" fmla="*/ 752751 h 932744"/>
                <a:gd name="connsiteX71" fmla="*/ 3260408 w 9182100"/>
                <a:gd name="connsiteY71" fmla="*/ 756656 h 932744"/>
                <a:gd name="connsiteX72" fmla="*/ 3440049 w 9182100"/>
                <a:gd name="connsiteY72" fmla="*/ 771610 h 932744"/>
                <a:gd name="connsiteX73" fmla="*/ 3483864 w 9182100"/>
                <a:gd name="connsiteY73" fmla="*/ 776849 h 932744"/>
                <a:gd name="connsiteX74" fmla="*/ 3528536 w 9182100"/>
                <a:gd name="connsiteY74" fmla="*/ 782469 h 932744"/>
                <a:gd name="connsiteX75" fmla="*/ 3628549 w 9182100"/>
                <a:gd name="connsiteY75" fmla="*/ 796089 h 932744"/>
                <a:gd name="connsiteX76" fmla="*/ 3828574 w 9182100"/>
                <a:gd name="connsiteY76" fmla="*/ 823140 h 932744"/>
                <a:gd name="connsiteX77" fmla="*/ 4231196 w 9182100"/>
                <a:gd name="connsiteY77" fmla="*/ 874099 h 932744"/>
                <a:gd name="connsiteX78" fmla="*/ 4433126 w 9182100"/>
                <a:gd name="connsiteY78" fmla="*/ 897435 h 932744"/>
                <a:gd name="connsiteX79" fmla="*/ 4485990 w 9182100"/>
                <a:gd name="connsiteY79" fmla="*/ 903246 h 932744"/>
                <a:gd name="connsiteX80" fmla="*/ 4539806 w 9182100"/>
                <a:gd name="connsiteY80" fmla="*/ 908961 h 932744"/>
                <a:gd name="connsiteX81" fmla="*/ 4593908 w 9182100"/>
                <a:gd name="connsiteY81" fmla="*/ 914199 h 932744"/>
                <a:gd name="connsiteX82" fmla="*/ 4648296 w 9182100"/>
                <a:gd name="connsiteY82" fmla="*/ 918771 h 932744"/>
                <a:gd name="connsiteX83" fmla="*/ 5092446 w 9182100"/>
                <a:gd name="connsiteY83" fmla="*/ 931154 h 932744"/>
                <a:gd name="connsiteX84" fmla="*/ 5533168 w 9182100"/>
                <a:gd name="connsiteY84" fmla="*/ 891816 h 932744"/>
                <a:gd name="connsiteX85" fmla="*/ 5918169 w 9182100"/>
                <a:gd name="connsiteY85" fmla="*/ 840666 h 932744"/>
                <a:gd name="connsiteX86" fmla="*/ 6007323 w 9182100"/>
                <a:gd name="connsiteY86" fmla="*/ 833237 h 932744"/>
                <a:gd name="connsiteX87" fmla="*/ 6051709 w 9182100"/>
                <a:gd name="connsiteY87" fmla="*/ 830570 h 932744"/>
                <a:gd name="connsiteX88" fmla="*/ 6097429 w 9182100"/>
                <a:gd name="connsiteY88" fmla="*/ 828379 h 932744"/>
                <a:gd name="connsiteX89" fmla="*/ 6287834 w 9182100"/>
                <a:gd name="connsiteY89" fmla="*/ 822569 h 932744"/>
                <a:gd name="connsiteX90" fmla="*/ 6681597 w 9182100"/>
                <a:gd name="connsiteY90" fmla="*/ 821235 h 932744"/>
                <a:gd name="connsiteX91" fmla="*/ 7079647 w 9182100"/>
                <a:gd name="connsiteY91" fmla="*/ 826569 h 932744"/>
                <a:gd name="connsiteX92" fmla="*/ 7478173 w 9182100"/>
                <a:gd name="connsiteY92" fmla="*/ 836094 h 932744"/>
                <a:gd name="connsiteX93" fmla="*/ 7871937 w 9182100"/>
                <a:gd name="connsiteY93" fmla="*/ 851430 h 932744"/>
                <a:gd name="connsiteX94" fmla="*/ 7919657 w 9182100"/>
                <a:gd name="connsiteY94" fmla="*/ 854097 h 932744"/>
                <a:gd name="connsiteX95" fmla="*/ 7964901 w 9182100"/>
                <a:gd name="connsiteY95" fmla="*/ 857240 h 932744"/>
                <a:gd name="connsiteX96" fmla="*/ 8015955 w 9182100"/>
                <a:gd name="connsiteY96" fmla="*/ 861050 h 932744"/>
                <a:gd name="connsiteX97" fmla="*/ 8072247 w 9182100"/>
                <a:gd name="connsiteY97" fmla="*/ 864384 h 932744"/>
                <a:gd name="connsiteX98" fmla="*/ 8286750 w 9182100"/>
                <a:gd name="connsiteY98" fmla="*/ 868384 h 932744"/>
                <a:gd name="connsiteX99" fmla="*/ 8704040 w 9182100"/>
                <a:gd name="connsiteY99" fmla="*/ 853716 h 932744"/>
                <a:gd name="connsiteX100" fmla="*/ 9120188 w 9182100"/>
                <a:gd name="connsiteY100" fmla="*/ 814092 h 932744"/>
                <a:gd name="connsiteX101" fmla="*/ 9181909 w 9182100"/>
                <a:gd name="connsiteY101" fmla="*/ 805519 h 932744"/>
                <a:gd name="connsiteX102" fmla="*/ 9181909 w 9182100"/>
                <a:gd name="connsiteY102" fmla="*/ 396420 h 932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9182100" h="932744">
                  <a:moveTo>
                    <a:pt x="9182100" y="396420"/>
                  </a:moveTo>
                  <a:cubicBezTo>
                    <a:pt x="9156097" y="395182"/>
                    <a:pt x="9129999" y="393753"/>
                    <a:pt x="9103805" y="392229"/>
                  </a:cubicBezTo>
                  <a:cubicBezTo>
                    <a:pt x="8974169" y="384419"/>
                    <a:pt x="8843105" y="372989"/>
                    <a:pt x="8712422" y="359749"/>
                  </a:cubicBezTo>
                  <a:cubicBezTo>
                    <a:pt x="8581739" y="346319"/>
                    <a:pt x="8451056" y="331269"/>
                    <a:pt x="8322755" y="313362"/>
                  </a:cubicBezTo>
                  <a:cubicBezTo>
                    <a:pt x="8258747" y="304695"/>
                    <a:pt x="8195120" y="294979"/>
                    <a:pt x="8134826" y="283930"/>
                  </a:cubicBezTo>
                  <a:cubicBezTo>
                    <a:pt x="8119872" y="281168"/>
                    <a:pt x="8105013" y="278501"/>
                    <a:pt x="8090916" y="275643"/>
                  </a:cubicBezTo>
                  <a:lnTo>
                    <a:pt x="8069485" y="271262"/>
                  </a:lnTo>
                  <a:lnTo>
                    <a:pt x="8041862" y="266595"/>
                  </a:lnTo>
                  <a:cubicBezTo>
                    <a:pt x="8023574" y="263547"/>
                    <a:pt x="8004524" y="260213"/>
                    <a:pt x="7986903" y="257546"/>
                  </a:cubicBezTo>
                  <a:lnTo>
                    <a:pt x="7934230" y="249640"/>
                  </a:lnTo>
                  <a:cubicBezTo>
                    <a:pt x="7864221" y="239258"/>
                    <a:pt x="7795832" y="230209"/>
                    <a:pt x="7727537" y="221922"/>
                  </a:cubicBezTo>
                  <a:lnTo>
                    <a:pt x="7625239" y="209730"/>
                  </a:lnTo>
                  <a:lnTo>
                    <a:pt x="7523227" y="198110"/>
                  </a:lnTo>
                  <a:cubicBezTo>
                    <a:pt x="7387209" y="183060"/>
                    <a:pt x="7251573" y="170392"/>
                    <a:pt x="7115651" y="158010"/>
                  </a:cubicBezTo>
                  <a:cubicBezTo>
                    <a:pt x="6979730" y="146580"/>
                    <a:pt x="6843522" y="135721"/>
                    <a:pt x="6706839" y="126958"/>
                  </a:cubicBezTo>
                  <a:lnTo>
                    <a:pt x="6604064" y="120862"/>
                  </a:lnTo>
                  <a:cubicBezTo>
                    <a:pt x="6569869" y="118767"/>
                    <a:pt x="6535484" y="116862"/>
                    <a:pt x="6501003" y="115338"/>
                  </a:cubicBezTo>
                  <a:lnTo>
                    <a:pt x="6397467" y="110385"/>
                  </a:lnTo>
                  <a:lnTo>
                    <a:pt x="6293168" y="106860"/>
                  </a:lnTo>
                  <a:cubicBezTo>
                    <a:pt x="6222969" y="105146"/>
                    <a:pt x="6152769" y="103527"/>
                    <a:pt x="6079712" y="103908"/>
                  </a:cubicBezTo>
                  <a:cubicBezTo>
                    <a:pt x="6061710" y="103908"/>
                    <a:pt x="6043708" y="103812"/>
                    <a:pt x="6024563" y="104479"/>
                  </a:cubicBezTo>
                  <a:cubicBezTo>
                    <a:pt x="6005703" y="104955"/>
                    <a:pt x="5986844" y="105527"/>
                    <a:pt x="5968080" y="106479"/>
                  </a:cubicBezTo>
                  <a:cubicBezTo>
                    <a:pt x="5930456" y="108003"/>
                    <a:pt x="5893023" y="110385"/>
                    <a:pt x="5855875" y="113242"/>
                  </a:cubicBezTo>
                  <a:cubicBezTo>
                    <a:pt x="5706904" y="124577"/>
                    <a:pt x="5565934" y="145151"/>
                    <a:pt x="5439251" y="160105"/>
                  </a:cubicBezTo>
                  <a:cubicBezTo>
                    <a:pt x="5311902" y="175536"/>
                    <a:pt x="5194745" y="184680"/>
                    <a:pt x="5075396" y="186585"/>
                  </a:cubicBezTo>
                  <a:cubicBezTo>
                    <a:pt x="4956429" y="188490"/>
                    <a:pt x="4835748" y="182775"/>
                    <a:pt x="4712780" y="171249"/>
                  </a:cubicBezTo>
                  <a:lnTo>
                    <a:pt x="4666679" y="166773"/>
                  </a:lnTo>
                  <a:lnTo>
                    <a:pt x="4620292" y="161629"/>
                  </a:lnTo>
                  <a:cubicBezTo>
                    <a:pt x="4604862" y="160010"/>
                    <a:pt x="4589336" y="157914"/>
                    <a:pt x="4573810" y="156009"/>
                  </a:cubicBezTo>
                  <a:lnTo>
                    <a:pt x="4550569" y="153057"/>
                  </a:lnTo>
                  <a:lnTo>
                    <a:pt x="4538948" y="151628"/>
                  </a:lnTo>
                  <a:lnTo>
                    <a:pt x="4526566" y="149913"/>
                  </a:lnTo>
                  <a:lnTo>
                    <a:pt x="4327779" y="122862"/>
                  </a:lnTo>
                  <a:lnTo>
                    <a:pt x="3929729" y="68189"/>
                  </a:lnTo>
                  <a:lnTo>
                    <a:pt x="3729133" y="41900"/>
                  </a:lnTo>
                  <a:lnTo>
                    <a:pt x="3628930" y="28946"/>
                  </a:lnTo>
                  <a:lnTo>
                    <a:pt x="3573399" y="22278"/>
                  </a:lnTo>
                  <a:cubicBezTo>
                    <a:pt x="3554445" y="19992"/>
                    <a:pt x="3535585" y="17992"/>
                    <a:pt x="3516916" y="16468"/>
                  </a:cubicBezTo>
                  <a:cubicBezTo>
                    <a:pt x="3366611" y="2752"/>
                    <a:pt x="3219736" y="-2010"/>
                    <a:pt x="3074670" y="752"/>
                  </a:cubicBezTo>
                  <a:cubicBezTo>
                    <a:pt x="3002280" y="2181"/>
                    <a:pt x="2930176" y="4467"/>
                    <a:pt x="2858738" y="8753"/>
                  </a:cubicBezTo>
                  <a:cubicBezTo>
                    <a:pt x="2787206" y="13039"/>
                    <a:pt x="2716149" y="18754"/>
                    <a:pt x="2645474" y="25326"/>
                  </a:cubicBezTo>
                  <a:cubicBezTo>
                    <a:pt x="2362581" y="52473"/>
                    <a:pt x="2085975" y="97145"/>
                    <a:pt x="1810798" y="158010"/>
                  </a:cubicBezTo>
                  <a:cubicBezTo>
                    <a:pt x="1741837" y="173345"/>
                    <a:pt x="1673066" y="189442"/>
                    <a:pt x="1602772" y="208111"/>
                  </a:cubicBezTo>
                  <a:lnTo>
                    <a:pt x="1548860" y="222780"/>
                  </a:lnTo>
                  <a:lnTo>
                    <a:pt x="1501331" y="236115"/>
                  </a:lnTo>
                  <a:cubicBezTo>
                    <a:pt x="1471327" y="244497"/>
                    <a:pt x="1441228" y="253450"/>
                    <a:pt x="1411224" y="260880"/>
                  </a:cubicBezTo>
                  <a:cubicBezTo>
                    <a:pt x="1291209" y="293074"/>
                    <a:pt x="1170813" y="318982"/>
                    <a:pt x="1050893" y="338032"/>
                  </a:cubicBezTo>
                  <a:cubicBezTo>
                    <a:pt x="990790" y="347557"/>
                    <a:pt x="931069" y="354796"/>
                    <a:pt x="871252" y="360511"/>
                  </a:cubicBezTo>
                  <a:cubicBezTo>
                    <a:pt x="841438" y="362702"/>
                    <a:pt x="811530" y="365559"/>
                    <a:pt x="781812" y="366512"/>
                  </a:cubicBezTo>
                  <a:cubicBezTo>
                    <a:pt x="751904" y="368512"/>
                    <a:pt x="722376" y="368893"/>
                    <a:pt x="692563" y="369655"/>
                  </a:cubicBezTo>
                  <a:cubicBezTo>
                    <a:pt x="633222" y="370036"/>
                    <a:pt x="574167" y="368131"/>
                    <a:pt x="515017" y="363940"/>
                  </a:cubicBezTo>
                  <a:cubicBezTo>
                    <a:pt x="455867" y="359749"/>
                    <a:pt x="397097" y="351748"/>
                    <a:pt x="337661" y="341937"/>
                  </a:cubicBezTo>
                  <a:cubicBezTo>
                    <a:pt x="278225" y="331936"/>
                    <a:pt x="218599" y="318696"/>
                    <a:pt x="156972" y="303456"/>
                  </a:cubicBezTo>
                  <a:cubicBezTo>
                    <a:pt x="106680" y="290883"/>
                    <a:pt x="55150" y="276405"/>
                    <a:pt x="0" y="261642"/>
                  </a:cubicBezTo>
                  <a:lnTo>
                    <a:pt x="0" y="713412"/>
                  </a:lnTo>
                  <a:cubicBezTo>
                    <a:pt x="3048" y="714841"/>
                    <a:pt x="6096" y="716270"/>
                    <a:pt x="9144" y="717699"/>
                  </a:cubicBezTo>
                  <a:cubicBezTo>
                    <a:pt x="74295" y="747798"/>
                    <a:pt x="142875" y="775896"/>
                    <a:pt x="213360" y="801042"/>
                  </a:cubicBezTo>
                  <a:cubicBezTo>
                    <a:pt x="354521" y="851715"/>
                    <a:pt x="503873" y="887244"/>
                    <a:pt x="653510" y="908199"/>
                  </a:cubicBezTo>
                  <a:cubicBezTo>
                    <a:pt x="803338" y="928773"/>
                    <a:pt x="953929" y="935631"/>
                    <a:pt x="1101947" y="930773"/>
                  </a:cubicBezTo>
                  <a:cubicBezTo>
                    <a:pt x="1250252" y="926582"/>
                    <a:pt x="1396365" y="911437"/>
                    <a:pt x="1540002" y="889434"/>
                  </a:cubicBezTo>
                  <a:cubicBezTo>
                    <a:pt x="1576197" y="884386"/>
                    <a:pt x="1611535" y="877433"/>
                    <a:pt x="1647158" y="871242"/>
                  </a:cubicBezTo>
                  <a:lnTo>
                    <a:pt x="1698117" y="862193"/>
                  </a:lnTo>
                  <a:lnTo>
                    <a:pt x="1742789" y="854668"/>
                  </a:lnTo>
                  <a:cubicBezTo>
                    <a:pt x="1804035" y="845048"/>
                    <a:pt x="1867472" y="835428"/>
                    <a:pt x="1931003" y="826950"/>
                  </a:cubicBezTo>
                  <a:cubicBezTo>
                    <a:pt x="2058353" y="810282"/>
                    <a:pt x="2186750" y="795327"/>
                    <a:pt x="2314861" y="783897"/>
                  </a:cubicBezTo>
                  <a:cubicBezTo>
                    <a:pt x="2378964" y="778087"/>
                    <a:pt x="2442972" y="772467"/>
                    <a:pt x="2506885" y="768086"/>
                  </a:cubicBezTo>
                  <a:cubicBezTo>
                    <a:pt x="2538794" y="765990"/>
                    <a:pt x="2570798" y="763800"/>
                    <a:pt x="2602611" y="762085"/>
                  </a:cubicBezTo>
                  <a:cubicBezTo>
                    <a:pt x="2634520" y="760180"/>
                    <a:pt x="2666333" y="758370"/>
                    <a:pt x="2698052" y="756846"/>
                  </a:cubicBezTo>
                  <a:cubicBezTo>
                    <a:pt x="2761583" y="753894"/>
                    <a:pt x="2825020" y="751703"/>
                    <a:pt x="2887980" y="750846"/>
                  </a:cubicBezTo>
                  <a:cubicBezTo>
                    <a:pt x="2951036" y="749417"/>
                    <a:pt x="3013615" y="749322"/>
                    <a:pt x="3075813" y="750179"/>
                  </a:cubicBezTo>
                  <a:cubicBezTo>
                    <a:pt x="3106865" y="750846"/>
                    <a:pt x="3137916" y="751417"/>
                    <a:pt x="3168587" y="752751"/>
                  </a:cubicBezTo>
                  <a:cubicBezTo>
                    <a:pt x="3199448" y="753703"/>
                    <a:pt x="3229928" y="755227"/>
                    <a:pt x="3260408" y="756656"/>
                  </a:cubicBezTo>
                  <a:cubicBezTo>
                    <a:pt x="3320987" y="760466"/>
                    <a:pt x="3381470" y="764562"/>
                    <a:pt x="3440049" y="771610"/>
                  </a:cubicBezTo>
                  <a:cubicBezTo>
                    <a:pt x="3454908" y="773039"/>
                    <a:pt x="3469386" y="775039"/>
                    <a:pt x="3483864" y="776849"/>
                  </a:cubicBezTo>
                  <a:lnTo>
                    <a:pt x="3528536" y="782469"/>
                  </a:lnTo>
                  <a:lnTo>
                    <a:pt x="3628549" y="796089"/>
                  </a:lnTo>
                  <a:lnTo>
                    <a:pt x="3828574" y="823140"/>
                  </a:lnTo>
                  <a:cubicBezTo>
                    <a:pt x="3962019" y="840190"/>
                    <a:pt x="4095750" y="858573"/>
                    <a:pt x="4231196" y="874099"/>
                  </a:cubicBezTo>
                  <a:lnTo>
                    <a:pt x="4433126" y="897435"/>
                  </a:lnTo>
                  <a:lnTo>
                    <a:pt x="4485990" y="903246"/>
                  </a:lnTo>
                  <a:cubicBezTo>
                    <a:pt x="4503897" y="905151"/>
                    <a:pt x="4521708" y="907341"/>
                    <a:pt x="4539806" y="908961"/>
                  </a:cubicBezTo>
                  <a:lnTo>
                    <a:pt x="4593908" y="914199"/>
                  </a:lnTo>
                  <a:lnTo>
                    <a:pt x="4648296" y="918771"/>
                  </a:lnTo>
                  <a:cubicBezTo>
                    <a:pt x="4793456" y="930392"/>
                    <a:pt x="4942237" y="935631"/>
                    <a:pt x="5092446" y="931154"/>
                  </a:cubicBezTo>
                  <a:cubicBezTo>
                    <a:pt x="5242274" y="927249"/>
                    <a:pt x="5393627" y="911437"/>
                    <a:pt x="5533168" y="891816"/>
                  </a:cubicBezTo>
                  <a:cubicBezTo>
                    <a:pt x="5673471" y="872289"/>
                    <a:pt x="5798820" y="851906"/>
                    <a:pt x="5918169" y="840666"/>
                  </a:cubicBezTo>
                  <a:cubicBezTo>
                    <a:pt x="5948077" y="837809"/>
                    <a:pt x="5977795" y="835237"/>
                    <a:pt x="6007323" y="833237"/>
                  </a:cubicBezTo>
                  <a:cubicBezTo>
                    <a:pt x="6022086" y="832094"/>
                    <a:pt x="6036945" y="831332"/>
                    <a:pt x="6051709" y="830570"/>
                  </a:cubicBezTo>
                  <a:lnTo>
                    <a:pt x="6097429" y="828379"/>
                  </a:lnTo>
                  <a:cubicBezTo>
                    <a:pt x="6158960" y="825236"/>
                    <a:pt x="6223445" y="823807"/>
                    <a:pt x="6287834" y="822569"/>
                  </a:cubicBezTo>
                  <a:cubicBezTo>
                    <a:pt x="6417374" y="820664"/>
                    <a:pt x="6549485" y="820188"/>
                    <a:pt x="6681597" y="821235"/>
                  </a:cubicBezTo>
                  <a:cubicBezTo>
                    <a:pt x="6813899" y="822378"/>
                    <a:pt x="6946773" y="823617"/>
                    <a:pt x="7079647" y="826569"/>
                  </a:cubicBezTo>
                  <a:cubicBezTo>
                    <a:pt x="7212520" y="828951"/>
                    <a:pt x="7345585" y="831903"/>
                    <a:pt x="7478173" y="836094"/>
                  </a:cubicBezTo>
                  <a:cubicBezTo>
                    <a:pt x="7610475" y="839714"/>
                    <a:pt x="7743539" y="844953"/>
                    <a:pt x="7871937" y="851430"/>
                  </a:cubicBezTo>
                  <a:lnTo>
                    <a:pt x="7919657" y="854097"/>
                  </a:lnTo>
                  <a:cubicBezTo>
                    <a:pt x="7935564" y="854954"/>
                    <a:pt x="7949756" y="856192"/>
                    <a:pt x="7964901" y="857240"/>
                  </a:cubicBezTo>
                  <a:lnTo>
                    <a:pt x="8015955" y="861050"/>
                  </a:lnTo>
                  <a:cubicBezTo>
                    <a:pt x="8035195" y="862383"/>
                    <a:pt x="8053769" y="863622"/>
                    <a:pt x="8072247" y="864384"/>
                  </a:cubicBezTo>
                  <a:cubicBezTo>
                    <a:pt x="8145780" y="867527"/>
                    <a:pt x="8216456" y="868479"/>
                    <a:pt x="8286750" y="868384"/>
                  </a:cubicBezTo>
                  <a:cubicBezTo>
                    <a:pt x="8427148" y="867527"/>
                    <a:pt x="8565452" y="862574"/>
                    <a:pt x="8704040" y="853716"/>
                  </a:cubicBezTo>
                  <a:cubicBezTo>
                    <a:pt x="8842534" y="844762"/>
                    <a:pt x="8980741" y="832284"/>
                    <a:pt x="9120188" y="814092"/>
                  </a:cubicBezTo>
                  <a:cubicBezTo>
                    <a:pt x="9140761" y="811425"/>
                    <a:pt x="9161336" y="808567"/>
                    <a:pt x="9181909" y="805519"/>
                  </a:cubicBezTo>
                  <a:lnTo>
                    <a:pt x="9181909" y="39642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2587D38B-9E07-4A8B-B285-5FEBF6A60D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580789"/>
              <a:ext cx="9182100" cy="544245"/>
            </a:xfrm>
            <a:custGeom>
              <a:avLst/>
              <a:gdLst>
                <a:gd name="connsiteX0" fmla="*/ 9182100 w 9182100"/>
                <a:gd name="connsiteY0" fmla="*/ 154189 h 544245"/>
                <a:gd name="connsiteX1" fmla="*/ 9047702 w 9182100"/>
                <a:gd name="connsiteY1" fmla="*/ 162762 h 544245"/>
                <a:gd name="connsiteX2" fmla="*/ 8652224 w 9182100"/>
                <a:gd name="connsiteY2" fmla="*/ 178287 h 544245"/>
                <a:gd name="connsiteX3" fmla="*/ 8255603 w 9182100"/>
                <a:gd name="connsiteY3" fmla="*/ 161047 h 544245"/>
                <a:gd name="connsiteX4" fmla="*/ 8060722 w 9182100"/>
                <a:gd name="connsiteY4" fmla="*/ 140854 h 544245"/>
                <a:gd name="connsiteX5" fmla="*/ 8013478 w 9182100"/>
                <a:gd name="connsiteY5" fmla="*/ 134187 h 544245"/>
                <a:gd name="connsiteX6" fmla="*/ 7990428 w 9182100"/>
                <a:gd name="connsiteY6" fmla="*/ 130567 h 544245"/>
                <a:gd name="connsiteX7" fmla="*/ 7964139 w 9182100"/>
                <a:gd name="connsiteY7" fmla="*/ 126853 h 544245"/>
                <a:gd name="connsiteX8" fmla="*/ 7911656 w 9182100"/>
                <a:gd name="connsiteY8" fmla="*/ 119518 h 544245"/>
                <a:gd name="connsiteX9" fmla="*/ 7860220 w 9182100"/>
                <a:gd name="connsiteY9" fmla="*/ 113232 h 544245"/>
                <a:gd name="connsiteX10" fmla="*/ 7453884 w 9182100"/>
                <a:gd name="connsiteY10" fmla="*/ 70369 h 544245"/>
                <a:gd name="connsiteX11" fmla="*/ 7048976 w 9182100"/>
                <a:gd name="connsiteY11" fmla="*/ 36556 h 544245"/>
                <a:gd name="connsiteX12" fmla="*/ 6846285 w 9182100"/>
                <a:gd name="connsiteY12" fmla="*/ 22649 h 544245"/>
                <a:gd name="connsiteX13" fmla="*/ 6643212 w 9182100"/>
                <a:gd name="connsiteY13" fmla="*/ 11600 h 544245"/>
                <a:gd name="connsiteX14" fmla="*/ 6541485 w 9182100"/>
                <a:gd name="connsiteY14" fmla="*/ 7314 h 544245"/>
                <a:gd name="connsiteX15" fmla="*/ 6439567 w 9182100"/>
                <a:gd name="connsiteY15" fmla="*/ 3885 h 544245"/>
                <a:gd name="connsiteX16" fmla="*/ 6337459 w 9182100"/>
                <a:gd name="connsiteY16" fmla="*/ 1313 h 544245"/>
                <a:gd name="connsiteX17" fmla="*/ 6234970 w 9182100"/>
                <a:gd name="connsiteY17" fmla="*/ 75 h 544245"/>
                <a:gd name="connsiteX18" fmla="*/ 6027802 w 9182100"/>
                <a:gd name="connsiteY18" fmla="*/ 2265 h 544245"/>
                <a:gd name="connsiteX19" fmla="*/ 5921978 w 9182100"/>
                <a:gd name="connsiteY19" fmla="*/ 6552 h 544245"/>
                <a:gd name="connsiteX20" fmla="*/ 5815965 w 9182100"/>
                <a:gd name="connsiteY20" fmla="*/ 14362 h 544245"/>
                <a:gd name="connsiteX21" fmla="*/ 5408390 w 9182100"/>
                <a:gd name="connsiteY21" fmla="*/ 67036 h 544245"/>
                <a:gd name="connsiteX22" fmla="*/ 5023866 w 9182100"/>
                <a:gd name="connsiteY22" fmla="*/ 103992 h 544245"/>
                <a:gd name="connsiteX23" fmla="*/ 4831556 w 9182100"/>
                <a:gd name="connsiteY23" fmla="*/ 106374 h 544245"/>
                <a:gd name="connsiteX24" fmla="*/ 4637723 w 9182100"/>
                <a:gd name="connsiteY24" fmla="*/ 98754 h 544245"/>
                <a:gd name="connsiteX25" fmla="*/ 4442460 w 9182100"/>
                <a:gd name="connsiteY25" fmla="*/ 83038 h 544245"/>
                <a:gd name="connsiteX26" fmla="*/ 4341686 w 9182100"/>
                <a:gd name="connsiteY26" fmla="*/ 77227 h 544245"/>
                <a:gd name="connsiteX27" fmla="*/ 4241006 w 9182100"/>
                <a:gd name="connsiteY27" fmla="*/ 71989 h 544245"/>
                <a:gd name="connsiteX28" fmla="*/ 3836956 w 9182100"/>
                <a:gd name="connsiteY28" fmla="*/ 54177 h 544245"/>
                <a:gd name="connsiteX29" fmla="*/ 3634549 w 9182100"/>
                <a:gd name="connsiteY29" fmla="*/ 45414 h 544245"/>
                <a:gd name="connsiteX30" fmla="*/ 3533394 w 9182100"/>
                <a:gd name="connsiteY30" fmla="*/ 40461 h 544245"/>
                <a:gd name="connsiteX31" fmla="*/ 3481959 w 9182100"/>
                <a:gd name="connsiteY31" fmla="*/ 37889 h 544245"/>
                <a:gd name="connsiteX32" fmla="*/ 3430238 w 9182100"/>
                <a:gd name="connsiteY32" fmla="*/ 35889 h 544245"/>
                <a:gd name="connsiteX33" fmla="*/ 3020473 w 9182100"/>
                <a:gd name="connsiteY33" fmla="*/ 37603 h 544245"/>
                <a:gd name="connsiteX34" fmla="*/ 2614422 w 9182100"/>
                <a:gd name="connsiteY34" fmla="*/ 56844 h 544245"/>
                <a:gd name="connsiteX35" fmla="*/ 2208657 w 9182100"/>
                <a:gd name="connsiteY35" fmla="*/ 81609 h 544245"/>
                <a:gd name="connsiteX36" fmla="*/ 1800606 w 9182100"/>
                <a:gd name="connsiteY36" fmla="*/ 107612 h 544245"/>
                <a:gd name="connsiteX37" fmla="*/ 1594676 w 9182100"/>
                <a:gd name="connsiteY37" fmla="*/ 124948 h 544245"/>
                <a:gd name="connsiteX38" fmla="*/ 1491996 w 9182100"/>
                <a:gd name="connsiteY38" fmla="*/ 136568 h 544245"/>
                <a:gd name="connsiteX39" fmla="*/ 1442942 w 9182100"/>
                <a:gd name="connsiteY39" fmla="*/ 141902 h 544245"/>
                <a:gd name="connsiteX40" fmla="*/ 1418463 w 9182100"/>
                <a:gd name="connsiteY40" fmla="*/ 144664 h 544245"/>
                <a:gd name="connsiteX41" fmla="*/ 1393984 w 9182100"/>
                <a:gd name="connsiteY41" fmla="*/ 146855 h 544245"/>
                <a:gd name="connsiteX42" fmla="*/ 1006697 w 9182100"/>
                <a:gd name="connsiteY42" fmla="*/ 169810 h 544245"/>
                <a:gd name="connsiteX43" fmla="*/ 816864 w 9182100"/>
                <a:gd name="connsiteY43" fmla="*/ 170953 h 544245"/>
                <a:gd name="connsiteX44" fmla="*/ 769906 w 9182100"/>
                <a:gd name="connsiteY44" fmla="*/ 169715 h 544245"/>
                <a:gd name="connsiteX45" fmla="*/ 723043 w 9182100"/>
                <a:gd name="connsiteY45" fmla="*/ 168096 h 544245"/>
                <a:gd name="connsiteX46" fmla="*/ 676370 w 9182100"/>
                <a:gd name="connsiteY46" fmla="*/ 166286 h 544245"/>
                <a:gd name="connsiteX47" fmla="*/ 629888 w 9182100"/>
                <a:gd name="connsiteY47" fmla="*/ 163333 h 544245"/>
                <a:gd name="connsiteX48" fmla="*/ 445484 w 9182100"/>
                <a:gd name="connsiteY48" fmla="*/ 146093 h 544245"/>
                <a:gd name="connsiteX49" fmla="*/ 263366 w 9182100"/>
                <a:gd name="connsiteY49" fmla="*/ 115232 h 544245"/>
                <a:gd name="connsiteX50" fmla="*/ 81439 w 9182100"/>
                <a:gd name="connsiteY50" fmla="*/ 70369 h 544245"/>
                <a:gd name="connsiteX51" fmla="*/ 35338 w 9182100"/>
                <a:gd name="connsiteY51" fmla="*/ 57034 h 544245"/>
                <a:gd name="connsiteX52" fmla="*/ 0 w 9182100"/>
                <a:gd name="connsiteY52" fmla="*/ 46652 h 544245"/>
                <a:gd name="connsiteX53" fmla="*/ 0 w 9182100"/>
                <a:gd name="connsiteY53" fmla="*/ 426795 h 544245"/>
                <a:gd name="connsiteX54" fmla="*/ 178594 w 9182100"/>
                <a:gd name="connsiteY54" fmla="*/ 479658 h 544245"/>
                <a:gd name="connsiteX55" fmla="*/ 610457 w 9182100"/>
                <a:gd name="connsiteY55" fmla="*/ 542619 h 544245"/>
                <a:gd name="connsiteX56" fmla="*/ 826865 w 9182100"/>
                <a:gd name="connsiteY56" fmla="*/ 539666 h 544245"/>
                <a:gd name="connsiteX57" fmla="*/ 1039654 w 9182100"/>
                <a:gd name="connsiteY57" fmla="*/ 515187 h 544245"/>
                <a:gd name="connsiteX58" fmla="*/ 1449705 w 9182100"/>
                <a:gd name="connsiteY58" fmla="*/ 415270 h 544245"/>
                <a:gd name="connsiteX59" fmla="*/ 1548765 w 9182100"/>
                <a:gd name="connsiteY59" fmla="*/ 382123 h 544245"/>
                <a:gd name="connsiteX60" fmla="*/ 1642872 w 9182100"/>
                <a:gd name="connsiteY60" fmla="*/ 349261 h 544245"/>
                <a:gd name="connsiteX61" fmla="*/ 1832991 w 9182100"/>
                <a:gd name="connsiteY61" fmla="*/ 289158 h 544245"/>
                <a:gd name="connsiteX62" fmla="*/ 2222754 w 9182100"/>
                <a:gd name="connsiteY62" fmla="*/ 193623 h 544245"/>
                <a:gd name="connsiteX63" fmla="*/ 2620137 w 9182100"/>
                <a:gd name="connsiteY63" fmla="*/ 138378 h 544245"/>
                <a:gd name="connsiteX64" fmla="*/ 3020473 w 9182100"/>
                <a:gd name="connsiteY64" fmla="*/ 127234 h 544245"/>
                <a:gd name="connsiteX65" fmla="*/ 3219736 w 9182100"/>
                <a:gd name="connsiteY65" fmla="*/ 139807 h 544245"/>
                <a:gd name="connsiteX66" fmla="*/ 3318605 w 9182100"/>
                <a:gd name="connsiteY66" fmla="*/ 151713 h 544245"/>
                <a:gd name="connsiteX67" fmla="*/ 3367754 w 9182100"/>
                <a:gd name="connsiteY67" fmla="*/ 158666 h 544245"/>
                <a:gd name="connsiteX68" fmla="*/ 3416618 w 9182100"/>
                <a:gd name="connsiteY68" fmla="*/ 166858 h 544245"/>
                <a:gd name="connsiteX69" fmla="*/ 3465195 w 9182100"/>
                <a:gd name="connsiteY69" fmla="*/ 176097 h 544245"/>
                <a:gd name="connsiteX70" fmla="*/ 3513868 w 9182100"/>
                <a:gd name="connsiteY70" fmla="*/ 185908 h 544245"/>
                <a:gd name="connsiteX71" fmla="*/ 3612737 w 9182100"/>
                <a:gd name="connsiteY71" fmla="*/ 207625 h 544245"/>
                <a:gd name="connsiteX72" fmla="*/ 3810381 w 9182100"/>
                <a:gd name="connsiteY72" fmla="*/ 252106 h 544245"/>
                <a:gd name="connsiteX73" fmla="*/ 4206621 w 9182100"/>
                <a:gd name="connsiteY73" fmla="*/ 339736 h 544245"/>
                <a:gd name="connsiteX74" fmla="*/ 4306062 w 9182100"/>
                <a:gd name="connsiteY74" fmla="*/ 359834 h 544245"/>
                <a:gd name="connsiteX75" fmla="*/ 4405503 w 9182100"/>
                <a:gd name="connsiteY75" fmla="*/ 378979 h 544245"/>
                <a:gd name="connsiteX76" fmla="*/ 4611529 w 9182100"/>
                <a:gd name="connsiteY76" fmla="*/ 405745 h 544245"/>
                <a:gd name="connsiteX77" fmla="*/ 5031677 w 9182100"/>
                <a:gd name="connsiteY77" fmla="*/ 427462 h 544245"/>
                <a:gd name="connsiteX78" fmla="*/ 5243227 w 9182100"/>
                <a:gd name="connsiteY78" fmla="*/ 418699 h 544245"/>
                <a:gd name="connsiteX79" fmla="*/ 5451062 w 9182100"/>
                <a:gd name="connsiteY79" fmla="*/ 398029 h 544245"/>
                <a:gd name="connsiteX80" fmla="*/ 5844635 w 9182100"/>
                <a:gd name="connsiteY80" fmla="*/ 353071 h 544245"/>
                <a:gd name="connsiteX81" fmla="*/ 5939981 w 9182100"/>
                <a:gd name="connsiteY81" fmla="*/ 346975 h 544245"/>
                <a:gd name="connsiteX82" fmla="*/ 6035898 w 9182100"/>
                <a:gd name="connsiteY82" fmla="*/ 344118 h 544245"/>
                <a:gd name="connsiteX83" fmla="*/ 6232303 w 9182100"/>
                <a:gd name="connsiteY83" fmla="*/ 343642 h 544245"/>
                <a:gd name="connsiteX84" fmla="*/ 6630924 w 9182100"/>
                <a:gd name="connsiteY84" fmla="*/ 351071 h 544245"/>
                <a:gd name="connsiteX85" fmla="*/ 6831140 w 9182100"/>
                <a:gd name="connsiteY85" fmla="*/ 356596 h 544245"/>
                <a:gd name="connsiteX86" fmla="*/ 7031545 w 9182100"/>
                <a:gd name="connsiteY86" fmla="*/ 362501 h 544245"/>
                <a:gd name="connsiteX87" fmla="*/ 7432262 w 9182100"/>
                <a:gd name="connsiteY87" fmla="*/ 378408 h 544245"/>
                <a:gd name="connsiteX88" fmla="*/ 7830312 w 9182100"/>
                <a:gd name="connsiteY88" fmla="*/ 402506 h 544245"/>
                <a:gd name="connsiteX89" fmla="*/ 7879270 w 9182100"/>
                <a:gd name="connsiteY89" fmla="*/ 406792 h 544245"/>
                <a:gd name="connsiteX90" fmla="*/ 7926895 w 9182100"/>
                <a:gd name="connsiteY90" fmla="*/ 411745 h 544245"/>
                <a:gd name="connsiteX91" fmla="*/ 7977569 w 9182100"/>
                <a:gd name="connsiteY91" fmla="*/ 417175 h 544245"/>
                <a:gd name="connsiteX92" fmla="*/ 8030623 w 9182100"/>
                <a:gd name="connsiteY92" fmla="*/ 422127 h 544245"/>
                <a:gd name="connsiteX93" fmla="*/ 8237982 w 9182100"/>
                <a:gd name="connsiteY93" fmla="*/ 435177 h 544245"/>
                <a:gd name="connsiteX94" fmla="*/ 8647748 w 9182100"/>
                <a:gd name="connsiteY94" fmla="*/ 449464 h 544245"/>
                <a:gd name="connsiteX95" fmla="*/ 8852821 w 9182100"/>
                <a:gd name="connsiteY95" fmla="*/ 456132 h 544245"/>
                <a:gd name="connsiteX96" fmla="*/ 8955786 w 9182100"/>
                <a:gd name="connsiteY96" fmla="*/ 458132 h 544245"/>
                <a:gd name="connsiteX97" fmla="*/ 9059227 w 9182100"/>
                <a:gd name="connsiteY97" fmla="*/ 457751 h 544245"/>
                <a:gd name="connsiteX98" fmla="*/ 9182005 w 9182100"/>
                <a:gd name="connsiteY98" fmla="*/ 452512 h 544245"/>
                <a:gd name="connsiteX99" fmla="*/ 9182005 w 9182100"/>
                <a:gd name="connsiteY99" fmla="*/ 154189 h 544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9182100" h="544245">
                  <a:moveTo>
                    <a:pt x="9182100" y="154189"/>
                  </a:moveTo>
                  <a:cubicBezTo>
                    <a:pt x="9137618" y="157142"/>
                    <a:pt x="9092851" y="159904"/>
                    <a:pt x="9047702" y="162762"/>
                  </a:cubicBezTo>
                  <a:cubicBezTo>
                    <a:pt x="8917114" y="170668"/>
                    <a:pt x="8784717" y="178002"/>
                    <a:pt x="8652224" y="178287"/>
                  </a:cubicBezTo>
                  <a:cubicBezTo>
                    <a:pt x="8519732" y="178764"/>
                    <a:pt x="8387049" y="171239"/>
                    <a:pt x="8255603" y="161047"/>
                  </a:cubicBezTo>
                  <a:cubicBezTo>
                    <a:pt x="8189881" y="155904"/>
                    <a:pt x="8124539" y="149236"/>
                    <a:pt x="8060722" y="140854"/>
                  </a:cubicBezTo>
                  <a:cubicBezTo>
                    <a:pt x="8044815" y="138759"/>
                    <a:pt x="8029099" y="136473"/>
                    <a:pt x="8013478" y="134187"/>
                  </a:cubicBezTo>
                  <a:lnTo>
                    <a:pt x="7990428" y="130567"/>
                  </a:lnTo>
                  <a:lnTo>
                    <a:pt x="7964139" y="126853"/>
                  </a:lnTo>
                  <a:cubicBezTo>
                    <a:pt x="7946708" y="124376"/>
                    <a:pt x="7928896" y="121709"/>
                    <a:pt x="7911656" y="119518"/>
                  </a:cubicBezTo>
                  <a:lnTo>
                    <a:pt x="7860220" y="113232"/>
                  </a:lnTo>
                  <a:cubicBezTo>
                    <a:pt x="7723728" y="96277"/>
                    <a:pt x="7589044" y="83038"/>
                    <a:pt x="7453884" y="70369"/>
                  </a:cubicBezTo>
                  <a:cubicBezTo>
                    <a:pt x="7318915" y="57701"/>
                    <a:pt x="7184041" y="46366"/>
                    <a:pt x="7048976" y="36556"/>
                  </a:cubicBezTo>
                  <a:cubicBezTo>
                    <a:pt x="6981444" y="31793"/>
                    <a:pt x="6913912" y="26840"/>
                    <a:pt x="6846285" y="22649"/>
                  </a:cubicBezTo>
                  <a:cubicBezTo>
                    <a:pt x="6778657" y="18553"/>
                    <a:pt x="6710934" y="14934"/>
                    <a:pt x="6643212" y="11600"/>
                  </a:cubicBezTo>
                  <a:lnTo>
                    <a:pt x="6541485" y="7314"/>
                  </a:lnTo>
                  <a:cubicBezTo>
                    <a:pt x="6507576" y="5790"/>
                    <a:pt x="6473667" y="4647"/>
                    <a:pt x="6439567" y="3885"/>
                  </a:cubicBezTo>
                  <a:lnTo>
                    <a:pt x="6337459" y="1313"/>
                  </a:lnTo>
                  <a:lnTo>
                    <a:pt x="6234970" y="75"/>
                  </a:lnTo>
                  <a:cubicBezTo>
                    <a:pt x="6166295" y="-116"/>
                    <a:pt x="6097715" y="-116"/>
                    <a:pt x="6027802" y="2265"/>
                  </a:cubicBezTo>
                  <a:cubicBezTo>
                    <a:pt x="5993320" y="3123"/>
                    <a:pt x="5957412" y="4456"/>
                    <a:pt x="5921978" y="6552"/>
                  </a:cubicBezTo>
                  <a:cubicBezTo>
                    <a:pt x="5886546" y="8552"/>
                    <a:pt x="5851112" y="11124"/>
                    <a:pt x="5815965" y="14362"/>
                  </a:cubicBezTo>
                  <a:cubicBezTo>
                    <a:pt x="5674995" y="27126"/>
                    <a:pt x="5538597" y="48938"/>
                    <a:pt x="5408390" y="67036"/>
                  </a:cubicBezTo>
                  <a:cubicBezTo>
                    <a:pt x="5277993" y="85514"/>
                    <a:pt x="5151692" y="99039"/>
                    <a:pt x="5023866" y="103992"/>
                  </a:cubicBezTo>
                  <a:cubicBezTo>
                    <a:pt x="4960049" y="106660"/>
                    <a:pt x="4895946" y="107231"/>
                    <a:pt x="4831556" y="106374"/>
                  </a:cubicBezTo>
                  <a:cubicBezTo>
                    <a:pt x="4767167" y="105231"/>
                    <a:pt x="4702588" y="102468"/>
                    <a:pt x="4637723" y="98754"/>
                  </a:cubicBezTo>
                  <a:cubicBezTo>
                    <a:pt x="4572762" y="95230"/>
                    <a:pt x="4507992" y="88848"/>
                    <a:pt x="4442460" y="83038"/>
                  </a:cubicBezTo>
                  <a:cubicBezTo>
                    <a:pt x="4408837" y="80752"/>
                    <a:pt x="4375214" y="79228"/>
                    <a:pt x="4341686" y="77227"/>
                  </a:cubicBezTo>
                  <a:cubicBezTo>
                    <a:pt x="4308158" y="75227"/>
                    <a:pt x="4274534" y="73417"/>
                    <a:pt x="4241006" y="71989"/>
                  </a:cubicBezTo>
                  <a:cubicBezTo>
                    <a:pt x="4106895" y="65131"/>
                    <a:pt x="3971925" y="59797"/>
                    <a:pt x="3836956" y="54177"/>
                  </a:cubicBezTo>
                  <a:lnTo>
                    <a:pt x="3634549" y="45414"/>
                  </a:lnTo>
                  <a:lnTo>
                    <a:pt x="3533394" y="40461"/>
                  </a:lnTo>
                  <a:lnTo>
                    <a:pt x="3481959" y="37889"/>
                  </a:lnTo>
                  <a:cubicBezTo>
                    <a:pt x="3464719" y="37127"/>
                    <a:pt x="3447479" y="36079"/>
                    <a:pt x="3430238" y="35889"/>
                  </a:cubicBezTo>
                  <a:cubicBezTo>
                    <a:pt x="3292602" y="31126"/>
                    <a:pt x="3156299" y="33603"/>
                    <a:pt x="3020473" y="37603"/>
                  </a:cubicBezTo>
                  <a:cubicBezTo>
                    <a:pt x="2884741" y="41985"/>
                    <a:pt x="2749487" y="48843"/>
                    <a:pt x="2614422" y="56844"/>
                  </a:cubicBezTo>
                  <a:lnTo>
                    <a:pt x="2208657" y="81609"/>
                  </a:lnTo>
                  <a:cubicBezTo>
                    <a:pt x="2073116" y="89991"/>
                    <a:pt x="1937195" y="97515"/>
                    <a:pt x="1800606" y="107612"/>
                  </a:cubicBezTo>
                  <a:cubicBezTo>
                    <a:pt x="1732217" y="112184"/>
                    <a:pt x="1663827" y="117804"/>
                    <a:pt x="1594676" y="124948"/>
                  </a:cubicBezTo>
                  <a:lnTo>
                    <a:pt x="1491996" y="136568"/>
                  </a:lnTo>
                  <a:lnTo>
                    <a:pt x="1442942" y="141902"/>
                  </a:lnTo>
                  <a:lnTo>
                    <a:pt x="1418463" y="144664"/>
                  </a:lnTo>
                  <a:lnTo>
                    <a:pt x="1393984" y="146855"/>
                  </a:lnTo>
                  <a:cubicBezTo>
                    <a:pt x="1263491" y="159142"/>
                    <a:pt x="1134142" y="166667"/>
                    <a:pt x="1006697" y="169810"/>
                  </a:cubicBezTo>
                  <a:cubicBezTo>
                    <a:pt x="942975" y="172001"/>
                    <a:pt x="879729" y="171239"/>
                    <a:pt x="816864" y="170953"/>
                  </a:cubicBezTo>
                  <a:lnTo>
                    <a:pt x="769906" y="169715"/>
                  </a:lnTo>
                  <a:cubicBezTo>
                    <a:pt x="754285" y="169525"/>
                    <a:pt x="738569" y="169048"/>
                    <a:pt x="723043" y="168096"/>
                  </a:cubicBezTo>
                  <a:lnTo>
                    <a:pt x="676370" y="166286"/>
                  </a:lnTo>
                  <a:cubicBezTo>
                    <a:pt x="660845" y="165238"/>
                    <a:pt x="645414" y="164095"/>
                    <a:pt x="629888" y="163333"/>
                  </a:cubicBezTo>
                  <a:cubicBezTo>
                    <a:pt x="568071" y="159047"/>
                    <a:pt x="506540" y="154094"/>
                    <a:pt x="445484" y="146093"/>
                  </a:cubicBezTo>
                  <a:cubicBezTo>
                    <a:pt x="384524" y="137997"/>
                    <a:pt x="323850" y="128091"/>
                    <a:pt x="263366" y="115232"/>
                  </a:cubicBezTo>
                  <a:cubicBezTo>
                    <a:pt x="202787" y="102850"/>
                    <a:pt x="142589" y="87419"/>
                    <a:pt x="81439" y="70369"/>
                  </a:cubicBezTo>
                  <a:cubicBezTo>
                    <a:pt x="66199" y="66178"/>
                    <a:pt x="50864" y="61702"/>
                    <a:pt x="35338" y="57034"/>
                  </a:cubicBezTo>
                  <a:lnTo>
                    <a:pt x="0" y="46652"/>
                  </a:lnTo>
                  <a:lnTo>
                    <a:pt x="0" y="426795"/>
                  </a:lnTo>
                  <a:cubicBezTo>
                    <a:pt x="58198" y="446416"/>
                    <a:pt x="117920" y="464323"/>
                    <a:pt x="178594" y="479658"/>
                  </a:cubicBezTo>
                  <a:cubicBezTo>
                    <a:pt x="319850" y="514901"/>
                    <a:pt x="465582" y="537094"/>
                    <a:pt x="610457" y="542619"/>
                  </a:cubicBezTo>
                  <a:cubicBezTo>
                    <a:pt x="682943" y="545953"/>
                    <a:pt x="755142" y="543762"/>
                    <a:pt x="826865" y="539666"/>
                  </a:cubicBezTo>
                  <a:cubicBezTo>
                    <a:pt x="898398" y="534523"/>
                    <a:pt x="969645" y="526903"/>
                    <a:pt x="1039654" y="515187"/>
                  </a:cubicBezTo>
                  <a:cubicBezTo>
                    <a:pt x="1180052" y="492517"/>
                    <a:pt x="1316736" y="457751"/>
                    <a:pt x="1449705" y="415270"/>
                  </a:cubicBezTo>
                  <a:cubicBezTo>
                    <a:pt x="1483138" y="405364"/>
                    <a:pt x="1515809" y="393172"/>
                    <a:pt x="1548765" y="382123"/>
                  </a:cubicBezTo>
                  <a:lnTo>
                    <a:pt x="1642872" y="349261"/>
                  </a:lnTo>
                  <a:cubicBezTo>
                    <a:pt x="1705261" y="328211"/>
                    <a:pt x="1768983" y="308208"/>
                    <a:pt x="1832991" y="289158"/>
                  </a:cubicBezTo>
                  <a:cubicBezTo>
                    <a:pt x="1961198" y="251821"/>
                    <a:pt x="2091404" y="219435"/>
                    <a:pt x="2222754" y="193623"/>
                  </a:cubicBezTo>
                  <a:cubicBezTo>
                    <a:pt x="2354199" y="168382"/>
                    <a:pt x="2486882" y="149332"/>
                    <a:pt x="2620137" y="138378"/>
                  </a:cubicBezTo>
                  <a:cubicBezTo>
                    <a:pt x="2753392" y="127424"/>
                    <a:pt x="2887123" y="122947"/>
                    <a:pt x="3020473" y="127234"/>
                  </a:cubicBezTo>
                  <a:cubicBezTo>
                    <a:pt x="3087148" y="129043"/>
                    <a:pt x="3153632" y="133711"/>
                    <a:pt x="3219736" y="139807"/>
                  </a:cubicBezTo>
                  <a:cubicBezTo>
                    <a:pt x="3252788" y="143426"/>
                    <a:pt x="3285839" y="146760"/>
                    <a:pt x="3318605" y="151713"/>
                  </a:cubicBezTo>
                  <a:lnTo>
                    <a:pt x="3367754" y="158666"/>
                  </a:lnTo>
                  <a:cubicBezTo>
                    <a:pt x="3384042" y="161238"/>
                    <a:pt x="3400330" y="164000"/>
                    <a:pt x="3416618" y="166858"/>
                  </a:cubicBezTo>
                  <a:cubicBezTo>
                    <a:pt x="3432905" y="169525"/>
                    <a:pt x="3449003" y="172954"/>
                    <a:pt x="3465195" y="176097"/>
                  </a:cubicBezTo>
                  <a:cubicBezTo>
                    <a:pt x="3481483" y="179431"/>
                    <a:pt x="3497199" y="182288"/>
                    <a:pt x="3513868" y="185908"/>
                  </a:cubicBezTo>
                  <a:lnTo>
                    <a:pt x="3612737" y="207625"/>
                  </a:lnTo>
                  <a:lnTo>
                    <a:pt x="3810381" y="252106"/>
                  </a:lnTo>
                  <a:cubicBezTo>
                    <a:pt x="3942112" y="282015"/>
                    <a:pt x="4073843" y="312590"/>
                    <a:pt x="4206621" y="339736"/>
                  </a:cubicBezTo>
                  <a:cubicBezTo>
                    <a:pt x="4239768" y="346785"/>
                    <a:pt x="4272915" y="353452"/>
                    <a:pt x="4306062" y="359834"/>
                  </a:cubicBezTo>
                  <a:cubicBezTo>
                    <a:pt x="4339209" y="366216"/>
                    <a:pt x="4372356" y="372979"/>
                    <a:pt x="4405503" y="378979"/>
                  </a:cubicBezTo>
                  <a:cubicBezTo>
                    <a:pt x="4473416" y="389266"/>
                    <a:pt x="4542378" y="398410"/>
                    <a:pt x="4611529" y="405745"/>
                  </a:cubicBezTo>
                  <a:cubicBezTo>
                    <a:pt x="4749832" y="420794"/>
                    <a:pt x="4890326" y="428795"/>
                    <a:pt x="5031677" y="427462"/>
                  </a:cubicBezTo>
                  <a:cubicBezTo>
                    <a:pt x="5102352" y="426985"/>
                    <a:pt x="5173028" y="423747"/>
                    <a:pt x="5243227" y="418699"/>
                  </a:cubicBezTo>
                  <a:cubicBezTo>
                    <a:pt x="5313427" y="413650"/>
                    <a:pt x="5382959" y="406030"/>
                    <a:pt x="5451062" y="398029"/>
                  </a:cubicBezTo>
                  <a:cubicBezTo>
                    <a:pt x="5587651" y="381551"/>
                    <a:pt x="5717381" y="362501"/>
                    <a:pt x="5844635" y="353071"/>
                  </a:cubicBezTo>
                  <a:cubicBezTo>
                    <a:pt x="5876544" y="350690"/>
                    <a:pt x="5908262" y="348404"/>
                    <a:pt x="5939981" y="346975"/>
                  </a:cubicBezTo>
                  <a:cubicBezTo>
                    <a:pt x="5971794" y="345356"/>
                    <a:pt x="6003036" y="344308"/>
                    <a:pt x="6035898" y="344118"/>
                  </a:cubicBezTo>
                  <a:cubicBezTo>
                    <a:pt x="6100477" y="343070"/>
                    <a:pt x="6166390" y="343356"/>
                    <a:pt x="6232303" y="343642"/>
                  </a:cubicBezTo>
                  <a:cubicBezTo>
                    <a:pt x="6364415" y="344880"/>
                    <a:pt x="6497669" y="347833"/>
                    <a:pt x="6630924" y="351071"/>
                  </a:cubicBezTo>
                  <a:lnTo>
                    <a:pt x="6831140" y="356596"/>
                  </a:lnTo>
                  <a:lnTo>
                    <a:pt x="7031545" y="362501"/>
                  </a:lnTo>
                  <a:cubicBezTo>
                    <a:pt x="7165086" y="367454"/>
                    <a:pt x="7298818" y="371835"/>
                    <a:pt x="7432262" y="378408"/>
                  </a:cubicBezTo>
                  <a:cubicBezTo>
                    <a:pt x="7565518" y="384790"/>
                    <a:pt x="7699153" y="392124"/>
                    <a:pt x="7830312" y="402506"/>
                  </a:cubicBezTo>
                  <a:lnTo>
                    <a:pt x="7879270" y="406792"/>
                  </a:lnTo>
                  <a:lnTo>
                    <a:pt x="7926895" y="411745"/>
                  </a:lnTo>
                  <a:lnTo>
                    <a:pt x="7977569" y="417175"/>
                  </a:lnTo>
                  <a:cubicBezTo>
                    <a:pt x="7995380" y="418984"/>
                    <a:pt x="8013097" y="420699"/>
                    <a:pt x="8030623" y="422127"/>
                  </a:cubicBezTo>
                  <a:cubicBezTo>
                    <a:pt x="8100632" y="427843"/>
                    <a:pt x="8169402" y="431748"/>
                    <a:pt x="8237982" y="435177"/>
                  </a:cubicBezTo>
                  <a:cubicBezTo>
                    <a:pt x="8375047" y="442035"/>
                    <a:pt x="8511254" y="444511"/>
                    <a:pt x="8647748" y="449464"/>
                  </a:cubicBezTo>
                  <a:cubicBezTo>
                    <a:pt x="8715946" y="451750"/>
                    <a:pt x="8784336" y="454513"/>
                    <a:pt x="8852821" y="456132"/>
                  </a:cubicBezTo>
                  <a:cubicBezTo>
                    <a:pt x="8887111" y="456989"/>
                    <a:pt x="8921401" y="457751"/>
                    <a:pt x="8955786" y="458132"/>
                  </a:cubicBezTo>
                  <a:cubicBezTo>
                    <a:pt x="8990171" y="458323"/>
                    <a:pt x="9024651" y="458227"/>
                    <a:pt x="9059227" y="457751"/>
                  </a:cubicBezTo>
                  <a:cubicBezTo>
                    <a:pt x="9099995" y="456989"/>
                    <a:pt x="9140857" y="455275"/>
                    <a:pt x="9182005" y="452512"/>
                  </a:cubicBezTo>
                  <a:lnTo>
                    <a:pt x="9182005" y="154189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5EF4DD4B-217B-4346-A2B8-4327936399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324550"/>
              <a:ext cx="9182100" cy="765639"/>
            </a:xfrm>
            <a:custGeom>
              <a:avLst/>
              <a:gdLst>
                <a:gd name="connsiteX0" fmla="*/ 9182100 w 9182100"/>
                <a:gd name="connsiteY0" fmla="*/ 351088 h 765639"/>
                <a:gd name="connsiteX1" fmla="*/ 9178480 w 9182100"/>
                <a:gd name="connsiteY1" fmla="*/ 350993 h 765639"/>
                <a:gd name="connsiteX2" fmla="*/ 8783955 w 9182100"/>
                <a:gd name="connsiteY2" fmla="*/ 327561 h 765639"/>
                <a:gd name="connsiteX3" fmla="*/ 8390763 w 9182100"/>
                <a:gd name="connsiteY3" fmla="*/ 288795 h 765639"/>
                <a:gd name="connsiteX4" fmla="*/ 8199502 w 9182100"/>
                <a:gd name="connsiteY4" fmla="*/ 262601 h 765639"/>
                <a:gd name="connsiteX5" fmla="*/ 8153972 w 9182100"/>
                <a:gd name="connsiteY5" fmla="*/ 254886 h 765639"/>
                <a:gd name="connsiteX6" fmla="*/ 8131588 w 9182100"/>
                <a:gd name="connsiteY6" fmla="*/ 250790 h 765639"/>
                <a:gd name="connsiteX7" fmla="*/ 8104632 w 9182100"/>
                <a:gd name="connsiteY7" fmla="*/ 246504 h 765639"/>
                <a:gd name="connsiteX8" fmla="*/ 8050911 w 9182100"/>
                <a:gd name="connsiteY8" fmla="*/ 238217 h 765639"/>
                <a:gd name="connsiteX9" fmla="*/ 7998810 w 9182100"/>
                <a:gd name="connsiteY9" fmla="*/ 230978 h 765639"/>
                <a:gd name="connsiteX10" fmla="*/ 7589902 w 9182100"/>
                <a:gd name="connsiteY10" fmla="*/ 183925 h 765639"/>
                <a:gd name="connsiteX11" fmla="*/ 7183469 w 9182100"/>
                <a:gd name="connsiteY11" fmla="*/ 147634 h 765639"/>
                <a:gd name="connsiteX12" fmla="*/ 6775990 w 9182100"/>
                <a:gd name="connsiteY12" fmla="*/ 119821 h 765639"/>
                <a:gd name="connsiteX13" fmla="*/ 6364795 w 9182100"/>
                <a:gd name="connsiteY13" fmla="*/ 102391 h 765639"/>
                <a:gd name="connsiteX14" fmla="*/ 6154293 w 9182100"/>
                <a:gd name="connsiteY14" fmla="*/ 100581 h 765639"/>
                <a:gd name="connsiteX15" fmla="*/ 6100287 w 9182100"/>
                <a:gd name="connsiteY15" fmla="*/ 101343 h 765639"/>
                <a:gd name="connsiteX16" fmla="*/ 6045327 w 9182100"/>
                <a:gd name="connsiteY16" fmla="*/ 103438 h 765639"/>
                <a:gd name="connsiteX17" fmla="*/ 5935980 w 9182100"/>
                <a:gd name="connsiteY17" fmla="*/ 110296 h 765639"/>
                <a:gd name="connsiteX18" fmla="*/ 5523357 w 9182100"/>
                <a:gd name="connsiteY18" fmla="*/ 157635 h 765639"/>
                <a:gd name="connsiteX19" fmla="*/ 5149882 w 9182100"/>
                <a:gd name="connsiteY19" fmla="*/ 185639 h 765639"/>
                <a:gd name="connsiteX20" fmla="*/ 4777073 w 9182100"/>
                <a:gd name="connsiteY20" fmla="*/ 170685 h 765639"/>
                <a:gd name="connsiteX21" fmla="*/ 4729925 w 9182100"/>
                <a:gd name="connsiteY21" fmla="*/ 166208 h 765639"/>
                <a:gd name="connsiteX22" fmla="*/ 4682585 w 9182100"/>
                <a:gd name="connsiteY22" fmla="*/ 161064 h 765639"/>
                <a:gd name="connsiteX23" fmla="*/ 4635151 w 9182100"/>
                <a:gd name="connsiteY23" fmla="*/ 155445 h 765639"/>
                <a:gd name="connsiteX24" fmla="*/ 4611434 w 9182100"/>
                <a:gd name="connsiteY24" fmla="*/ 152492 h 765639"/>
                <a:gd name="connsiteX25" fmla="*/ 4587145 w 9182100"/>
                <a:gd name="connsiteY25" fmla="*/ 149349 h 765639"/>
                <a:gd name="connsiteX26" fmla="*/ 4387977 w 9182100"/>
                <a:gd name="connsiteY26" fmla="*/ 122774 h 765639"/>
                <a:gd name="connsiteX27" fmla="*/ 3989356 w 9182100"/>
                <a:gd name="connsiteY27" fmla="*/ 68577 h 765639"/>
                <a:gd name="connsiteX28" fmla="*/ 3789140 w 9182100"/>
                <a:gd name="connsiteY28" fmla="*/ 42192 h 765639"/>
                <a:gd name="connsiteX29" fmla="*/ 3689033 w 9182100"/>
                <a:gd name="connsiteY29" fmla="*/ 29143 h 765639"/>
                <a:gd name="connsiteX30" fmla="*/ 3634835 w 9182100"/>
                <a:gd name="connsiteY30" fmla="*/ 22571 h 765639"/>
                <a:gd name="connsiteX31" fmla="*/ 3579876 w 9182100"/>
                <a:gd name="connsiteY31" fmla="*/ 16856 h 765639"/>
                <a:gd name="connsiteX32" fmla="*/ 3147441 w 9182100"/>
                <a:gd name="connsiteY32" fmla="*/ 473 h 765639"/>
                <a:gd name="connsiteX33" fmla="*/ 2724722 w 9182100"/>
                <a:gd name="connsiteY33" fmla="*/ 22857 h 765639"/>
                <a:gd name="connsiteX34" fmla="*/ 1898428 w 9182100"/>
                <a:gd name="connsiteY34" fmla="*/ 147730 h 765639"/>
                <a:gd name="connsiteX35" fmla="*/ 1692878 w 9182100"/>
                <a:gd name="connsiteY35" fmla="*/ 195069 h 765639"/>
                <a:gd name="connsiteX36" fmla="*/ 1640205 w 9182100"/>
                <a:gd name="connsiteY36" fmla="*/ 208785 h 765639"/>
                <a:gd name="connsiteX37" fmla="*/ 1592294 w 9182100"/>
                <a:gd name="connsiteY37" fmla="*/ 221643 h 765639"/>
                <a:gd name="connsiteX38" fmla="*/ 1500092 w 9182100"/>
                <a:gd name="connsiteY38" fmla="*/ 245551 h 765639"/>
                <a:gd name="connsiteX39" fmla="*/ 1130046 w 9182100"/>
                <a:gd name="connsiteY39" fmla="*/ 318227 h 765639"/>
                <a:gd name="connsiteX40" fmla="*/ 944880 w 9182100"/>
                <a:gd name="connsiteY40" fmla="*/ 337658 h 765639"/>
                <a:gd name="connsiteX41" fmla="*/ 852583 w 9182100"/>
                <a:gd name="connsiteY41" fmla="*/ 341944 h 765639"/>
                <a:gd name="connsiteX42" fmla="*/ 760476 w 9182100"/>
                <a:gd name="connsiteY42" fmla="*/ 343087 h 765639"/>
                <a:gd name="connsiteX43" fmla="*/ 577215 w 9182100"/>
                <a:gd name="connsiteY43" fmla="*/ 332800 h 765639"/>
                <a:gd name="connsiteX44" fmla="*/ 394907 w 9182100"/>
                <a:gd name="connsiteY44" fmla="*/ 305463 h 765639"/>
                <a:gd name="connsiteX45" fmla="*/ 211265 w 9182100"/>
                <a:gd name="connsiteY45" fmla="*/ 261363 h 765639"/>
                <a:gd name="connsiteX46" fmla="*/ 17526 w 9182100"/>
                <a:gd name="connsiteY46" fmla="*/ 204880 h 765639"/>
                <a:gd name="connsiteX47" fmla="*/ 0 w 9182100"/>
                <a:gd name="connsiteY47" fmla="*/ 199927 h 765639"/>
                <a:gd name="connsiteX48" fmla="*/ 0 w 9182100"/>
                <a:gd name="connsiteY48" fmla="*/ 526920 h 765639"/>
                <a:gd name="connsiteX49" fmla="*/ 100298 w 9182100"/>
                <a:gd name="connsiteY49" fmla="*/ 571973 h 765639"/>
                <a:gd name="connsiteX50" fmla="*/ 301562 w 9182100"/>
                <a:gd name="connsiteY50" fmla="*/ 649697 h 765639"/>
                <a:gd name="connsiteX51" fmla="*/ 731044 w 9182100"/>
                <a:gd name="connsiteY51" fmla="*/ 746947 h 765639"/>
                <a:gd name="connsiteX52" fmla="*/ 1168241 w 9182100"/>
                <a:gd name="connsiteY52" fmla="*/ 762759 h 765639"/>
                <a:gd name="connsiteX53" fmla="*/ 1596581 w 9182100"/>
                <a:gd name="connsiteY53" fmla="*/ 716944 h 765639"/>
                <a:gd name="connsiteX54" fmla="*/ 1701641 w 9182100"/>
                <a:gd name="connsiteY54" fmla="*/ 697894 h 765639"/>
                <a:gd name="connsiteX55" fmla="*/ 1752124 w 9182100"/>
                <a:gd name="connsiteY55" fmla="*/ 688273 h 765639"/>
                <a:gd name="connsiteX56" fmla="*/ 1797939 w 9182100"/>
                <a:gd name="connsiteY56" fmla="*/ 679891 h 765639"/>
                <a:gd name="connsiteX57" fmla="*/ 1988630 w 9182100"/>
                <a:gd name="connsiteY57" fmla="*/ 649316 h 765639"/>
                <a:gd name="connsiteX58" fmla="*/ 2376297 w 9182100"/>
                <a:gd name="connsiteY58" fmla="*/ 601691 h 765639"/>
                <a:gd name="connsiteX59" fmla="*/ 2570416 w 9182100"/>
                <a:gd name="connsiteY59" fmla="*/ 584165 h 765639"/>
                <a:gd name="connsiteX60" fmla="*/ 2764155 w 9182100"/>
                <a:gd name="connsiteY60" fmla="*/ 571497 h 765639"/>
                <a:gd name="connsiteX61" fmla="*/ 2956941 w 9182100"/>
                <a:gd name="connsiteY61" fmla="*/ 564163 h 765639"/>
                <a:gd name="connsiteX62" fmla="*/ 3148298 w 9182100"/>
                <a:gd name="connsiteY62" fmla="*/ 562639 h 765639"/>
                <a:gd name="connsiteX63" fmla="*/ 3337274 w 9182100"/>
                <a:gd name="connsiteY63" fmla="*/ 568544 h 765639"/>
                <a:gd name="connsiteX64" fmla="*/ 3522345 w 9182100"/>
                <a:gd name="connsiteY64" fmla="*/ 583308 h 765639"/>
                <a:gd name="connsiteX65" fmla="*/ 3567779 w 9182100"/>
                <a:gd name="connsiteY65" fmla="*/ 588642 h 765639"/>
                <a:gd name="connsiteX66" fmla="*/ 3613785 w 9182100"/>
                <a:gd name="connsiteY66" fmla="*/ 594357 h 765639"/>
                <a:gd name="connsiteX67" fmla="*/ 3713798 w 9182100"/>
                <a:gd name="connsiteY67" fmla="*/ 607882 h 765639"/>
                <a:gd name="connsiteX68" fmla="*/ 3913823 w 9182100"/>
                <a:gd name="connsiteY68" fmla="*/ 634838 h 765639"/>
                <a:gd name="connsiteX69" fmla="*/ 4315873 w 9182100"/>
                <a:gd name="connsiteY69" fmla="*/ 686273 h 765639"/>
                <a:gd name="connsiteX70" fmla="*/ 4517422 w 9182100"/>
                <a:gd name="connsiteY70" fmla="*/ 710086 h 765639"/>
                <a:gd name="connsiteX71" fmla="*/ 4728972 w 9182100"/>
                <a:gd name="connsiteY71" fmla="*/ 731422 h 765639"/>
                <a:gd name="connsiteX72" fmla="*/ 5162931 w 9182100"/>
                <a:gd name="connsiteY72" fmla="*/ 744185 h 765639"/>
                <a:gd name="connsiteX73" fmla="*/ 5594033 w 9182100"/>
                <a:gd name="connsiteY73" fmla="*/ 706466 h 765639"/>
                <a:gd name="connsiteX74" fmla="*/ 5982939 w 9182100"/>
                <a:gd name="connsiteY74" fmla="*/ 655793 h 765639"/>
                <a:gd name="connsiteX75" fmla="*/ 6075045 w 9182100"/>
                <a:gd name="connsiteY75" fmla="*/ 648459 h 765639"/>
                <a:gd name="connsiteX76" fmla="*/ 6167819 w 9182100"/>
                <a:gd name="connsiteY76" fmla="*/ 643887 h 765639"/>
                <a:gd name="connsiteX77" fmla="*/ 6361081 w 9182100"/>
                <a:gd name="connsiteY77" fmla="*/ 639124 h 765639"/>
                <a:gd name="connsiteX78" fmla="*/ 6757321 w 9182100"/>
                <a:gd name="connsiteY78" fmla="*/ 640458 h 765639"/>
                <a:gd name="connsiteX79" fmla="*/ 7156704 w 9182100"/>
                <a:gd name="connsiteY79" fmla="*/ 649030 h 765639"/>
                <a:gd name="connsiteX80" fmla="*/ 7556373 w 9182100"/>
                <a:gd name="connsiteY80" fmla="*/ 662365 h 765639"/>
                <a:gd name="connsiteX81" fmla="*/ 7952328 w 9182100"/>
                <a:gd name="connsiteY81" fmla="*/ 682177 h 765639"/>
                <a:gd name="connsiteX82" fmla="*/ 8000714 w 9182100"/>
                <a:gd name="connsiteY82" fmla="*/ 685511 h 765639"/>
                <a:gd name="connsiteX83" fmla="*/ 8047196 w 9182100"/>
                <a:gd name="connsiteY83" fmla="*/ 689416 h 765639"/>
                <a:gd name="connsiteX84" fmla="*/ 8097965 w 9182100"/>
                <a:gd name="connsiteY84" fmla="*/ 693893 h 765639"/>
                <a:gd name="connsiteX85" fmla="*/ 8152733 w 9182100"/>
                <a:gd name="connsiteY85" fmla="*/ 697894 h 765639"/>
                <a:gd name="connsiteX86" fmla="*/ 8363903 w 9182100"/>
                <a:gd name="connsiteY86" fmla="*/ 705133 h 765639"/>
                <a:gd name="connsiteX87" fmla="*/ 8777764 w 9182100"/>
                <a:gd name="connsiteY87" fmla="*/ 698084 h 765639"/>
                <a:gd name="connsiteX88" fmla="*/ 9182005 w 9182100"/>
                <a:gd name="connsiteY88" fmla="*/ 668366 h 765639"/>
                <a:gd name="connsiteX89" fmla="*/ 9182005 w 9182100"/>
                <a:gd name="connsiteY89" fmla="*/ 351088 h 765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9182100" h="765639">
                  <a:moveTo>
                    <a:pt x="9182100" y="351088"/>
                  </a:moveTo>
                  <a:cubicBezTo>
                    <a:pt x="9180862" y="351088"/>
                    <a:pt x="9179719" y="350993"/>
                    <a:pt x="9178480" y="350993"/>
                  </a:cubicBezTo>
                  <a:cubicBezTo>
                    <a:pt x="9047607" y="346421"/>
                    <a:pt x="8915591" y="337944"/>
                    <a:pt x="8783955" y="327561"/>
                  </a:cubicBezTo>
                  <a:cubicBezTo>
                    <a:pt x="8652320" y="316894"/>
                    <a:pt x="8520589" y="304416"/>
                    <a:pt x="8390763" y="288795"/>
                  </a:cubicBezTo>
                  <a:cubicBezTo>
                    <a:pt x="8325898" y="281175"/>
                    <a:pt x="8261509" y="272602"/>
                    <a:pt x="8199502" y="262601"/>
                  </a:cubicBezTo>
                  <a:cubicBezTo>
                    <a:pt x="8184070" y="260029"/>
                    <a:pt x="8168831" y="257553"/>
                    <a:pt x="8153972" y="254886"/>
                  </a:cubicBezTo>
                  <a:lnTo>
                    <a:pt x="8131588" y="250790"/>
                  </a:lnTo>
                  <a:lnTo>
                    <a:pt x="8104632" y="246504"/>
                  </a:lnTo>
                  <a:cubicBezTo>
                    <a:pt x="8086725" y="243741"/>
                    <a:pt x="8068247" y="240598"/>
                    <a:pt x="8050911" y="238217"/>
                  </a:cubicBezTo>
                  <a:lnTo>
                    <a:pt x="7998810" y="230978"/>
                  </a:lnTo>
                  <a:cubicBezTo>
                    <a:pt x="7860697" y="212023"/>
                    <a:pt x="7725633" y="198021"/>
                    <a:pt x="7589902" y="183925"/>
                  </a:cubicBezTo>
                  <a:cubicBezTo>
                    <a:pt x="7454360" y="170304"/>
                    <a:pt x="7319010" y="158779"/>
                    <a:pt x="7183469" y="147634"/>
                  </a:cubicBezTo>
                  <a:cubicBezTo>
                    <a:pt x="7047929" y="137252"/>
                    <a:pt x="6912198" y="127632"/>
                    <a:pt x="6775990" y="119821"/>
                  </a:cubicBezTo>
                  <a:cubicBezTo>
                    <a:pt x="6639592" y="112582"/>
                    <a:pt x="6503194" y="105439"/>
                    <a:pt x="6364795" y="102391"/>
                  </a:cubicBezTo>
                  <a:cubicBezTo>
                    <a:pt x="6295263" y="101057"/>
                    <a:pt x="6225826" y="99819"/>
                    <a:pt x="6154293" y="100581"/>
                  </a:cubicBezTo>
                  <a:cubicBezTo>
                    <a:pt x="6136577" y="100581"/>
                    <a:pt x="6118860" y="100581"/>
                    <a:pt x="6100287" y="101343"/>
                  </a:cubicBezTo>
                  <a:cubicBezTo>
                    <a:pt x="6081903" y="101819"/>
                    <a:pt x="6063615" y="102486"/>
                    <a:pt x="6045327" y="103438"/>
                  </a:cubicBezTo>
                  <a:cubicBezTo>
                    <a:pt x="6008656" y="104962"/>
                    <a:pt x="5972175" y="107439"/>
                    <a:pt x="5935980" y="110296"/>
                  </a:cubicBezTo>
                  <a:cubicBezTo>
                    <a:pt x="5790724" y="121631"/>
                    <a:pt x="5651659" y="142110"/>
                    <a:pt x="5523357" y="157635"/>
                  </a:cubicBezTo>
                  <a:cubicBezTo>
                    <a:pt x="5394484" y="173542"/>
                    <a:pt x="5273040" y="183543"/>
                    <a:pt x="5149882" y="185639"/>
                  </a:cubicBezTo>
                  <a:cubicBezTo>
                    <a:pt x="5027010" y="187925"/>
                    <a:pt x="4902803" y="182210"/>
                    <a:pt x="4777073" y="170685"/>
                  </a:cubicBezTo>
                  <a:lnTo>
                    <a:pt x="4729925" y="166208"/>
                  </a:lnTo>
                  <a:lnTo>
                    <a:pt x="4682585" y="161064"/>
                  </a:lnTo>
                  <a:cubicBezTo>
                    <a:pt x="4666869" y="159445"/>
                    <a:pt x="4650963" y="157350"/>
                    <a:pt x="4635151" y="155445"/>
                  </a:cubicBezTo>
                  <a:lnTo>
                    <a:pt x="4611434" y="152492"/>
                  </a:lnTo>
                  <a:cubicBezTo>
                    <a:pt x="4603623" y="151539"/>
                    <a:pt x="4595622" y="150587"/>
                    <a:pt x="4587145" y="149349"/>
                  </a:cubicBezTo>
                  <a:lnTo>
                    <a:pt x="4387977" y="122774"/>
                  </a:lnTo>
                  <a:lnTo>
                    <a:pt x="3989356" y="68577"/>
                  </a:lnTo>
                  <a:lnTo>
                    <a:pt x="3789140" y="42192"/>
                  </a:lnTo>
                  <a:lnTo>
                    <a:pt x="3689033" y="29143"/>
                  </a:lnTo>
                  <a:lnTo>
                    <a:pt x="3634835" y="22571"/>
                  </a:lnTo>
                  <a:cubicBezTo>
                    <a:pt x="3616452" y="20285"/>
                    <a:pt x="3598069" y="18380"/>
                    <a:pt x="3579876" y="16856"/>
                  </a:cubicBezTo>
                  <a:cubicBezTo>
                    <a:pt x="3433667" y="3140"/>
                    <a:pt x="3289840" y="-1622"/>
                    <a:pt x="3147441" y="473"/>
                  </a:cubicBezTo>
                  <a:cubicBezTo>
                    <a:pt x="3005138" y="2283"/>
                    <a:pt x="2864263" y="10188"/>
                    <a:pt x="2724722" y="22857"/>
                  </a:cubicBezTo>
                  <a:cubicBezTo>
                    <a:pt x="2445353" y="48098"/>
                    <a:pt x="2171129" y="90198"/>
                    <a:pt x="1898428" y="147730"/>
                  </a:cubicBezTo>
                  <a:cubicBezTo>
                    <a:pt x="1830134" y="162208"/>
                    <a:pt x="1762030" y="177448"/>
                    <a:pt x="1692878" y="195069"/>
                  </a:cubicBezTo>
                  <a:lnTo>
                    <a:pt x="1640205" y="208785"/>
                  </a:lnTo>
                  <a:lnTo>
                    <a:pt x="1592294" y="221643"/>
                  </a:lnTo>
                  <a:cubicBezTo>
                    <a:pt x="1561624" y="229740"/>
                    <a:pt x="1530858" y="238503"/>
                    <a:pt x="1500092" y="245551"/>
                  </a:cubicBezTo>
                  <a:cubicBezTo>
                    <a:pt x="1377125" y="276412"/>
                    <a:pt x="1253490" y="300987"/>
                    <a:pt x="1130046" y="318227"/>
                  </a:cubicBezTo>
                  <a:cubicBezTo>
                    <a:pt x="1068229" y="326895"/>
                    <a:pt x="1006602" y="333086"/>
                    <a:pt x="944880" y="337658"/>
                  </a:cubicBezTo>
                  <a:cubicBezTo>
                    <a:pt x="914114" y="339277"/>
                    <a:pt x="883253" y="341563"/>
                    <a:pt x="852583" y="341944"/>
                  </a:cubicBezTo>
                  <a:cubicBezTo>
                    <a:pt x="821817" y="343278"/>
                    <a:pt x="791147" y="342992"/>
                    <a:pt x="760476" y="343087"/>
                  </a:cubicBezTo>
                  <a:cubicBezTo>
                    <a:pt x="699230" y="342135"/>
                    <a:pt x="638175" y="338706"/>
                    <a:pt x="577215" y="332800"/>
                  </a:cubicBezTo>
                  <a:cubicBezTo>
                    <a:pt x="516255" y="326895"/>
                    <a:pt x="455771" y="317179"/>
                    <a:pt x="394907" y="305463"/>
                  </a:cubicBezTo>
                  <a:cubicBezTo>
                    <a:pt x="334137" y="293557"/>
                    <a:pt x="273368" y="278412"/>
                    <a:pt x="211265" y="261363"/>
                  </a:cubicBezTo>
                  <a:cubicBezTo>
                    <a:pt x="149066" y="244123"/>
                    <a:pt x="85820" y="224310"/>
                    <a:pt x="17526" y="204880"/>
                  </a:cubicBezTo>
                  <a:cubicBezTo>
                    <a:pt x="11716" y="203165"/>
                    <a:pt x="5906" y="201546"/>
                    <a:pt x="0" y="199927"/>
                  </a:cubicBezTo>
                  <a:lnTo>
                    <a:pt x="0" y="526920"/>
                  </a:lnTo>
                  <a:cubicBezTo>
                    <a:pt x="32576" y="541874"/>
                    <a:pt x="66104" y="557114"/>
                    <a:pt x="100298" y="571973"/>
                  </a:cubicBezTo>
                  <a:cubicBezTo>
                    <a:pt x="164973" y="600167"/>
                    <a:pt x="232410" y="626456"/>
                    <a:pt x="301562" y="649697"/>
                  </a:cubicBezTo>
                  <a:cubicBezTo>
                    <a:pt x="439865" y="696655"/>
                    <a:pt x="585216" y="728754"/>
                    <a:pt x="731044" y="746947"/>
                  </a:cubicBezTo>
                  <a:cubicBezTo>
                    <a:pt x="876967" y="764664"/>
                    <a:pt x="1023652" y="769426"/>
                    <a:pt x="1168241" y="762759"/>
                  </a:cubicBezTo>
                  <a:cubicBezTo>
                    <a:pt x="1313021" y="756663"/>
                    <a:pt x="1455896" y="740185"/>
                    <a:pt x="1596581" y="716944"/>
                  </a:cubicBezTo>
                  <a:cubicBezTo>
                    <a:pt x="1632014" y="711610"/>
                    <a:pt x="1666685" y="704371"/>
                    <a:pt x="1701641" y="697894"/>
                  </a:cubicBezTo>
                  <a:lnTo>
                    <a:pt x="1752124" y="688273"/>
                  </a:lnTo>
                  <a:lnTo>
                    <a:pt x="1797939" y="679891"/>
                  </a:lnTo>
                  <a:cubicBezTo>
                    <a:pt x="1860328" y="669128"/>
                    <a:pt x="1924431" y="658746"/>
                    <a:pt x="1988630" y="649316"/>
                  </a:cubicBezTo>
                  <a:cubicBezTo>
                    <a:pt x="2117217" y="630838"/>
                    <a:pt x="2246852" y="614645"/>
                    <a:pt x="2376297" y="601691"/>
                  </a:cubicBezTo>
                  <a:cubicBezTo>
                    <a:pt x="2441067" y="595214"/>
                    <a:pt x="2505742" y="589118"/>
                    <a:pt x="2570416" y="584165"/>
                  </a:cubicBezTo>
                  <a:cubicBezTo>
                    <a:pt x="2635091" y="579402"/>
                    <a:pt x="2699671" y="574831"/>
                    <a:pt x="2764155" y="571497"/>
                  </a:cubicBezTo>
                  <a:cubicBezTo>
                    <a:pt x="2828639" y="568068"/>
                    <a:pt x="2892933" y="565401"/>
                    <a:pt x="2956941" y="564163"/>
                  </a:cubicBezTo>
                  <a:cubicBezTo>
                    <a:pt x="3021045" y="562353"/>
                    <a:pt x="3084766" y="561972"/>
                    <a:pt x="3148298" y="562639"/>
                  </a:cubicBezTo>
                  <a:cubicBezTo>
                    <a:pt x="3211735" y="563305"/>
                    <a:pt x="3274695" y="565591"/>
                    <a:pt x="3337274" y="568544"/>
                  </a:cubicBezTo>
                  <a:cubicBezTo>
                    <a:pt x="3399568" y="572259"/>
                    <a:pt x="3461671" y="576259"/>
                    <a:pt x="3522345" y="583308"/>
                  </a:cubicBezTo>
                  <a:cubicBezTo>
                    <a:pt x="3537680" y="584737"/>
                    <a:pt x="3552730" y="586737"/>
                    <a:pt x="3567779" y="588642"/>
                  </a:cubicBezTo>
                  <a:lnTo>
                    <a:pt x="3613785" y="594357"/>
                  </a:lnTo>
                  <a:lnTo>
                    <a:pt x="3713798" y="607882"/>
                  </a:lnTo>
                  <a:lnTo>
                    <a:pt x="3913823" y="634838"/>
                  </a:lnTo>
                  <a:cubicBezTo>
                    <a:pt x="4047268" y="652078"/>
                    <a:pt x="4180904" y="670366"/>
                    <a:pt x="4315873" y="686273"/>
                  </a:cubicBezTo>
                  <a:lnTo>
                    <a:pt x="4517422" y="710086"/>
                  </a:lnTo>
                  <a:cubicBezTo>
                    <a:pt x="4586573" y="717896"/>
                    <a:pt x="4657916" y="725992"/>
                    <a:pt x="4728972" y="731422"/>
                  </a:cubicBezTo>
                  <a:cubicBezTo>
                    <a:pt x="4871371" y="743042"/>
                    <a:pt x="5016627" y="748376"/>
                    <a:pt x="5162931" y="744185"/>
                  </a:cubicBezTo>
                  <a:cubicBezTo>
                    <a:pt x="5308949" y="740566"/>
                    <a:pt x="5456111" y="725611"/>
                    <a:pt x="5594033" y="706466"/>
                  </a:cubicBezTo>
                  <a:cubicBezTo>
                    <a:pt x="5732621" y="687511"/>
                    <a:pt x="5859876" y="667033"/>
                    <a:pt x="5982939" y="655793"/>
                  </a:cubicBezTo>
                  <a:cubicBezTo>
                    <a:pt x="6013799" y="652936"/>
                    <a:pt x="6044375" y="650364"/>
                    <a:pt x="6075045" y="648459"/>
                  </a:cubicBezTo>
                  <a:cubicBezTo>
                    <a:pt x="6105906" y="646363"/>
                    <a:pt x="6135529" y="645125"/>
                    <a:pt x="6167819" y="643887"/>
                  </a:cubicBezTo>
                  <a:cubicBezTo>
                    <a:pt x="6230779" y="641125"/>
                    <a:pt x="6295930" y="640077"/>
                    <a:pt x="6361081" y="639124"/>
                  </a:cubicBezTo>
                  <a:cubicBezTo>
                    <a:pt x="6491955" y="637981"/>
                    <a:pt x="6624638" y="638553"/>
                    <a:pt x="6757321" y="640458"/>
                  </a:cubicBezTo>
                  <a:cubicBezTo>
                    <a:pt x="6890195" y="642553"/>
                    <a:pt x="7023449" y="645030"/>
                    <a:pt x="7156704" y="649030"/>
                  </a:cubicBezTo>
                  <a:cubicBezTo>
                    <a:pt x="7289959" y="652650"/>
                    <a:pt x="7423404" y="656841"/>
                    <a:pt x="7556373" y="662365"/>
                  </a:cubicBezTo>
                  <a:cubicBezTo>
                    <a:pt x="7689152" y="667509"/>
                    <a:pt x="7822502" y="673986"/>
                    <a:pt x="7952328" y="682177"/>
                  </a:cubicBezTo>
                  <a:lnTo>
                    <a:pt x="8000714" y="685511"/>
                  </a:lnTo>
                  <a:cubicBezTo>
                    <a:pt x="8016811" y="686654"/>
                    <a:pt x="8031670" y="688178"/>
                    <a:pt x="8047196" y="689416"/>
                  </a:cubicBezTo>
                  <a:lnTo>
                    <a:pt x="8097965" y="693893"/>
                  </a:lnTo>
                  <a:cubicBezTo>
                    <a:pt x="8116539" y="695417"/>
                    <a:pt x="8134731" y="696846"/>
                    <a:pt x="8152733" y="697894"/>
                  </a:cubicBezTo>
                  <a:cubicBezTo>
                    <a:pt x="8224647" y="701989"/>
                    <a:pt x="8294465" y="704085"/>
                    <a:pt x="8363903" y="705133"/>
                  </a:cubicBezTo>
                  <a:cubicBezTo>
                    <a:pt x="8502777" y="706657"/>
                    <a:pt x="8640223" y="704180"/>
                    <a:pt x="8777764" y="698084"/>
                  </a:cubicBezTo>
                  <a:cubicBezTo>
                    <a:pt x="8912352" y="692083"/>
                    <a:pt x="9046845" y="682749"/>
                    <a:pt x="9182005" y="668366"/>
                  </a:cubicBezTo>
                  <a:lnTo>
                    <a:pt x="9182005" y="351088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6823E899-C3B6-911E-436F-0EF2D7A1AA8E}"/>
              </a:ext>
            </a:extLst>
          </p:cNvPr>
          <p:cNvSpPr txBox="1"/>
          <p:nvPr/>
        </p:nvSpPr>
        <p:spPr>
          <a:xfrm>
            <a:off x="1189743" y="3778949"/>
            <a:ext cx="6376042" cy="60016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100" dirty="0">
                <a:latin typeface="Times New Roman"/>
                <a:cs typeface="Times New Roman"/>
              </a:rPr>
              <a:t>Napoleon Nikodem Cybulski (1854–1919), Ignacy </a:t>
            </a:r>
            <a:r>
              <a:rPr lang="en-US" sz="1100" dirty="0" err="1">
                <a:latin typeface="Times New Roman"/>
                <a:cs typeface="Times New Roman"/>
              </a:rPr>
              <a:t>Mościcki</a:t>
            </a:r>
            <a:r>
              <a:rPr lang="en-US" sz="1100" dirty="0">
                <a:latin typeface="Times New Roman"/>
                <a:cs typeface="Times New Roman"/>
              </a:rPr>
              <a:t> (1867–1946) </a:t>
            </a:r>
            <a:r>
              <a:rPr lang="en-US" sz="1100" dirty="0" err="1">
                <a:latin typeface="Times New Roman"/>
                <a:cs typeface="Times New Roman"/>
              </a:rPr>
              <a:t>i</a:t>
            </a:r>
            <a:r>
              <a:rPr lang="en-US" sz="1100" dirty="0">
                <a:latin typeface="Times New Roman"/>
                <a:cs typeface="Times New Roman"/>
              </a:rPr>
              <a:t> Roman </a:t>
            </a:r>
            <a:r>
              <a:rPr lang="en-US" sz="1100" dirty="0" err="1">
                <a:latin typeface="Times New Roman"/>
                <a:cs typeface="Times New Roman"/>
              </a:rPr>
              <a:t>Dzieślewski</a:t>
            </a:r>
            <a:r>
              <a:rPr lang="en-US" sz="1100" dirty="0">
                <a:latin typeface="Times New Roman"/>
                <a:cs typeface="Times New Roman"/>
              </a:rPr>
              <a:t> (1863–1924). </a:t>
            </a:r>
          </a:p>
          <a:p>
            <a:r>
              <a:rPr lang="en-US" sz="1100" dirty="0">
                <a:latin typeface="Times New Roman"/>
                <a:cs typeface="Times New Roman"/>
              </a:rPr>
              <a:t>Foto: </a:t>
            </a:r>
            <a:r>
              <a:rPr lang="en-US" sz="1100" dirty="0" err="1">
                <a:latin typeface="Times New Roman"/>
                <a:cs typeface="Times New Roman"/>
              </a:rPr>
              <a:t>Narodowe</a:t>
            </a:r>
            <a:r>
              <a:rPr lang="en-US" sz="1100" dirty="0">
                <a:latin typeface="Times New Roman"/>
                <a:cs typeface="Times New Roman"/>
              </a:rPr>
              <a:t> </a:t>
            </a:r>
            <a:r>
              <a:rPr lang="en-US" sz="1100" dirty="0" err="1">
                <a:latin typeface="Times New Roman"/>
                <a:cs typeface="Times New Roman"/>
              </a:rPr>
              <a:t>Archiwum</a:t>
            </a:r>
            <a:r>
              <a:rPr lang="en-US" sz="1100" dirty="0">
                <a:latin typeface="Times New Roman"/>
                <a:cs typeface="Times New Roman"/>
              </a:rPr>
              <a:t> </a:t>
            </a:r>
            <a:r>
              <a:rPr lang="en-US" sz="1100" dirty="0" err="1">
                <a:latin typeface="Times New Roman"/>
                <a:cs typeface="Times New Roman"/>
              </a:rPr>
              <a:t>Cyfrowe</a:t>
            </a:r>
          </a:p>
          <a:p>
            <a:pPr algn="l"/>
            <a:endParaRPr lang="en-US" sz="1100" dirty="0"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817939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B3342DD-180A-E560-0C23-027872E120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A0A2B7F3-65A0-4CC5-8310-3252C59E02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447F012-DDFF-50F1-FDC2-3714F716AC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388" y="4915717"/>
            <a:ext cx="7886700" cy="1132696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en-US" sz="3100" b="1" dirty="0" err="1"/>
              <a:t>Elektrochemiczna</a:t>
            </a:r>
            <a:r>
              <a:rPr lang="en-US" sz="3100" b="1" dirty="0"/>
              <a:t> </a:t>
            </a:r>
            <a:r>
              <a:rPr lang="en-US" sz="3100" b="1" dirty="0" err="1"/>
              <a:t>synteza</a:t>
            </a:r>
            <a:r>
              <a:rPr lang="en-US" sz="3100" b="1" dirty="0"/>
              <a:t> </a:t>
            </a:r>
            <a:r>
              <a:rPr lang="en-US" sz="3100" b="1" dirty="0" err="1"/>
              <a:t>cyjanowodoru</a:t>
            </a:r>
            <a:br>
              <a:rPr lang="en-US" dirty="0"/>
            </a:br>
            <a:endParaRPr lang="en-US" sz="2400" dirty="0">
              <a:ea typeface="Calibri"/>
              <a:cs typeface="Calibri"/>
            </a:endParaRPr>
          </a:p>
          <a:p>
            <a:pPr>
              <a:lnSpc>
                <a:spcPct val="90000"/>
              </a:lnSpc>
            </a:pPr>
            <a:r>
              <a:rPr lang="en-US" sz="2400" dirty="0" err="1"/>
              <a:t>Mościcki</a:t>
            </a:r>
            <a:r>
              <a:rPr lang="en-US" sz="2400" dirty="0"/>
              <a:t> </a:t>
            </a:r>
            <a:r>
              <a:rPr lang="en-US" sz="2400" dirty="0" err="1"/>
              <a:t>rozszerza</a:t>
            </a:r>
            <a:r>
              <a:rPr lang="en-US" sz="2400" dirty="0"/>
              <a:t> </a:t>
            </a:r>
            <a:r>
              <a:rPr lang="en-US" sz="2400" dirty="0" err="1"/>
              <a:t>zastosowanie</a:t>
            </a:r>
            <a:r>
              <a:rPr lang="en-US" sz="2400" dirty="0"/>
              <a:t> </a:t>
            </a:r>
            <a:r>
              <a:rPr lang="en-US" sz="2400" dirty="0" err="1"/>
              <a:t>pieców</a:t>
            </a:r>
            <a:r>
              <a:rPr lang="en-US" sz="2400" dirty="0"/>
              <a:t> </a:t>
            </a:r>
            <a:r>
              <a:rPr lang="en-US" sz="2400" dirty="0" err="1"/>
              <a:t>elektrycznych</a:t>
            </a:r>
            <a:r>
              <a:rPr lang="en-US" sz="2400" dirty="0"/>
              <a:t> </a:t>
            </a:r>
            <a:r>
              <a:rPr lang="en-US" sz="2400" dirty="0" err="1"/>
              <a:t>na</a:t>
            </a:r>
            <a:r>
              <a:rPr lang="en-US" sz="2400" dirty="0"/>
              <a:t> </a:t>
            </a:r>
            <a:r>
              <a:rPr lang="en-US" sz="2400" dirty="0" err="1"/>
              <a:t>produkcję</a:t>
            </a:r>
            <a:r>
              <a:rPr lang="en-US" sz="2400" dirty="0"/>
              <a:t> </a:t>
            </a:r>
            <a:r>
              <a:rPr lang="en-US" sz="2400" dirty="0" err="1"/>
              <a:t>innych</a:t>
            </a:r>
            <a:r>
              <a:rPr lang="en-US" sz="2400" dirty="0"/>
              <a:t> </a:t>
            </a:r>
            <a:r>
              <a:rPr lang="en-US" sz="2400" dirty="0" err="1"/>
              <a:t>związków</a:t>
            </a:r>
            <a:r>
              <a:rPr lang="en-US" sz="2400" dirty="0"/>
              <a:t> </a:t>
            </a:r>
            <a:r>
              <a:rPr lang="en-US" sz="2400" dirty="0" err="1"/>
              <a:t>azotowych</a:t>
            </a:r>
            <a:r>
              <a:rPr lang="en-US" sz="2400" dirty="0"/>
              <a:t>.</a:t>
            </a:r>
            <a:endParaRPr lang="en-US" sz="2400" dirty="0">
              <a:ea typeface="Calibri"/>
              <a:cs typeface="Calibri"/>
            </a:endParaRPr>
          </a:p>
          <a:p>
            <a:pPr>
              <a:lnSpc>
                <a:spcPct val="90000"/>
              </a:lnSpc>
            </a:pPr>
            <a:endParaRPr lang="en-US" sz="24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0119DA3-ED1D-8839-0F82-341682F0FAB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-2" b="6484"/>
          <a:stretch>
            <a:fillRect/>
          </a:stretch>
        </p:blipFill>
        <p:spPr>
          <a:xfrm>
            <a:off x="1065195" y="304800"/>
            <a:ext cx="7044135" cy="3672406"/>
          </a:xfrm>
          <a:custGeom>
            <a:avLst/>
            <a:gdLst/>
            <a:ahLst/>
            <a:cxnLst/>
            <a:rect l="l" t="t" r="r" b="b"/>
            <a:pathLst>
              <a:path w="9392179" h="3672406">
                <a:moveTo>
                  <a:pt x="8328426" y="0"/>
                </a:moveTo>
                <a:cubicBezTo>
                  <a:pt x="8306669" y="212063"/>
                  <a:pt x="8209966" y="234386"/>
                  <a:pt x="8156780" y="365530"/>
                </a:cubicBezTo>
                <a:cubicBezTo>
                  <a:pt x="8193044" y="376692"/>
                  <a:pt x="8224472" y="390643"/>
                  <a:pt x="8255900" y="396224"/>
                </a:cubicBezTo>
                <a:cubicBezTo>
                  <a:pt x="8379195" y="424127"/>
                  <a:pt x="8497654" y="496675"/>
                  <a:pt x="8608861" y="619448"/>
                </a:cubicBezTo>
                <a:cubicBezTo>
                  <a:pt x="8693475" y="711528"/>
                  <a:pt x="8785341" y="750593"/>
                  <a:pt x="8877208" y="756173"/>
                </a:cubicBezTo>
                <a:cubicBezTo>
                  <a:pt x="8923141" y="758964"/>
                  <a:pt x="8971492" y="761754"/>
                  <a:pt x="9012590" y="795238"/>
                </a:cubicBezTo>
                <a:cubicBezTo>
                  <a:pt x="9053688" y="828721"/>
                  <a:pt x="9133466" y="814770"/>
                  <a:pt x="9106875" y="996140"/>
                </a:cubicBezTo>
                <a:cubicBezTo>
                  <a:pt x="9210828" y="1068688"/>
                  <a:pt x="9167313" y="1283542"/>
                  <a:pt x="9215663" y="1417476"/>
                </a:cubicBezTo>
                <a:cubicBezTo>
                  <a:pt x="9268849" y="1565363"/>
                  <a:pt x="9300277" y="1746734"/>
                  <a:pt x="9370386" y="1872297"/>
                </a:cubicBezTo>
                <a:cubicBezTo>
                  <a:pt x="9396979" y="1916942"/>
                  <a:pt x="9396979" y="1967168"/>
                  <a:pt x="9382473" y="2014603"/>
                </a:cubicBezTo>
                <a:cubicBezTo>
                  <a:pt x="9355881" y="2115054"/>
                  <a:pt x="9322035" y="2201554"/>
                  <a:pt x="9276102" y="2268521"/>
                </a:cubicBezTo>
                <a:cubicBezTo>
                  <a:pt x="9106875" y="2514068"/>
                  <a:pt x="8932811" y="2756825"/>
                  <a:pt x="8746660" y="2949356"/>
                </a:cubicBezTo>
                <a:cubicBezTo>
                  <a:pt x="8536335" y="3169790"/>
                  <a:pt x="8304251" y="3289774"/>
                  <a:pt x="8069749" y="3384644"/>
                </a:cubicBezTo>
                <a:cubicBezTo>
                  <a:pt x="7624922" y="3566014"/>
                  <a:pt x="7172842" y="3632982"/>
                  <a:pt x="6713509" y="3649724"/>
                </a:cubicBezTo>
                <a:cubicBezTo>
                  <a:pt x="6406482" y="3660885"/>
                  <a:pt x="6101872" y="3674836"/>
                  <a:pt x="5794844" y="3672046"/>
                </a:cubicBezTo>
                <a:cubicBezTo>
                  <a:pt x="5526498" y="3669256"/>
                  <a:pt x="5258151" y="3638562"/>
                  <a:pt x="4987387" y="3599498"/>
                </a:cubicBezTo>
                <a:cubicBezTo>
                  <a:pt x="4636843" y="3546482"/>
                  <a:pt x="3362799" y="3312096"/>
                  <a:pt x="2920390" y="3220016"/>
                </a:cubicBezTo>
                <a:cubicBezTo>
                  <a:pt x="2702811" y="3175371"/>
                  <a:pt x="1498875" y="2762406"/>
                  <a:pt x="1472282" y="2695438"/>
                </a:cubicBezTo>
                <a:cubicBezTo>
                  <a:pt x="1554478" y="2650793"/>
                  <a:pt x="1634257" y="2728922"/>
                  <a:pt x="1721289" y="2681487"/>
                </a:cubicBezTo>
                <a:cubicBezTo>
                  <a:pt x="1571401" y="2578245"/>
                  <a:pt x="1399756" y="2625681"/>
                  <a:pt x="1257121" y="2555923"/>
                </a:cubicBezTo>
                <a:cubicBezTo>
                  <a:pt x="1259538" y="2488955"/>
                  <a:pt x="1322394" y="2508488"/>
                  <a:pt x="1332064" y="2463843"/>
                </a:cubicBezTo>
                <a:cubicBezTo>
                  <a:pt x="1061300" y="2335488"/>
                  <a:pt x="759108" y="2341069"/>
                  <a:pt x="483508" y="2229457"/>
                </a:cubicBezTo>
                <a:cubicBezTo>
                  <a:pt x="734932" y="2184812"/>
                  <a:pt x="981521" y="2232247"/>
                  <a:pt x="1235363" y="2240618"/>
                </a:cubicBezTo>
                <a:cubicBezTo>
                  <a:pt x="1211188" y="2182021"/>
                  <a:pt x="1167672" y="2187602"/>
                  <a:pt x="1138662" y="2168069"/>
                </a:cubicBezTo>
                <a:cubicBezTo>
                  <a:pt x="1099981" y="2142957"/>
                  <a:pt x="1068553" y="2120635"/>
                  <a:pt x="1092728" y="2056458"/>
                </a:cubicBezTo>
                <a:cubicBezTo>
                  <a:pt x="1116903" y="1995071"/>
                  <a:pt x="1085475" y="1978329"/>
                  <a:pt x="1039542" y="1956007"/>
                </a:cubicBezTo>
                <a:cubicBezTo>
                  <a:pt x="923501" y="1894620"/>
                  <a:pt x="795371" y="1914152"/>
                  <a:pt x="674494" y="1894620"/>
                </a:cubicBezTo>
                <a:cubicBezTo>
                  <a:pt x="618891" y="1886249"/>
                  <a:pt x="529441" y="1900200"/>
                  <a:pt x="514936" y="1852765"/>
                </a:cubicBezTo>
                <a:cubicBezTo>
                  <a:pt x="464168" y="1699298"/>
                  <a:pt x="362631" y="1743943"/>
                  <a:pt x="268347" y="1735572"/>
                </a:cubicBezTo>
                <a:cubicBezTo>
                  <a:pt x="171646" y="1727201"/>
                  <a:pt x="152305" y="1657444"/>
                  <a:pt x="200656" y="1529089"/>
                </a:cubicBezTo>
                <a:cubicBezTo>
                  <a:pt x="149887" y="1467702"/>
                  <a:pt x="65273" y="1537459"/>
                  <a:pt x="0" y="1453750"/>
                </a:cubicBezTo>
                <a:cubicBezTo>
                  <a:pt x="502848" y="1411896"/>
                  <a:pt x="993609" y="1450960"/>
                  <a:pt x="1479534" y="1330977"/>
                </a:cubicBezTo>
                <a:cubicBezTo>
                  <a:pt x="1324812" y="1336557"/>
                  <a:pt x="1172507" y="1286332"/>
                  <a:pt x="1017784" y="1317025"/>
                </a:cubicBezTo>
                <a:cubicBezTo>
                  <a:pt x="993609" y="1322606"/>
                  <a:pt x="964599" y="1317025"/>
                  <a:pt x="940423" y="1311445"/>
                </a:cubicBezTo>
                <a:cubicBezTo>
                  <a:pt x="913830" y="1305864"/>
                  <a:pt x="889655" y="1294703"/>
                  <a:pt x="889655" y="1255638"/>
                </a:cubicBezTo>
                <a:cubicBezTo>
                  <a:pt x="889655" y="1227735"/>
                  <a:pt x="908995" y="1213784"/>
                  <a:pt x="928335" y="1202623"/>
                </a:cubicBezTo>
                <a:cubicBezTo>
                  <a:pt x="981521" y="1171929"/>
                  <a:pt x="1039542" y="1163558"/>
                  <a:pt x="1092728" y="1194252"/>
                </a:cubicBezTo>
                <a:cubicBezTo>
                  <a:pt x="1153167" y="1227735"/>
                  <a:pt x="1201518" y="1219364"/>
                  <a:pt x="1247451" y="1160768"/>
                </a:cubicBezTo>
                <a:cubicBezTo>
                  <a:pt x="1307889" y="1085430"/>
                  <a:pt x="1394920" y="1113333"/>
                  <a:pt x="1467447" y="1088220"/>
                </a:cubicBezTo>
                <a:cubicBezTo>
                  <a:pt x="1547226" y="1063107"/>
                  <a:pt x="1631840" y="1077059"/>
                  <a:pt x="1735794" y="1032414"/>
                </a:cubicBezTo>
                <a:cubicBezTo>
                  <a:pt x="1559313" y="982188"/>
                  <a:pt x="1397338" y="1057527"/>
                  <a:pt x="1218440" y="1007301"/>
                </a:cubicBezTo>
                <a:cubicBezTo>
                  <a:pt x="1290966" y="937543"/>
                  <a:pt x="1356240" y="957076"/>
                  <a:pt x="1416678" y="945914"/>
                </a:cubicBezTo>
                <a:cubicBezTo>
                  <a:pt x="1489204" y="931963"/>
                  <a:pt x="1561731" y="929172"/>
                  <a:pt x="1634257" y="915221"/>
                </a:cubicBezTo>
                <a:cubicBezTo>
                  <a:pt x="1701949" y="904060"/>
                  <a:pt x="1767223" y="884528"/>
                  <a:pt x="1834914" y="873366"/>
                </a:cubicBezTo>
                <a:cubicBezTo>
                  <a:pt x="1900187" y="862205"/>
                  <a:pt x="1967878" y="876157"/>
                  <a:pt x="2028317" y="814770"/>
                </a:cubicBezTo>
                <a:cubicBezTo>
                  <a:pt x="1863924" y="691996"/>
                  <a:pt x="1677773" y="750593"/>
                  <a:pt x="1484370" y="719899"/>
                </a:cubicBezTo>
                <a:cubicBezTo>
                  <a:pt x="1535138" y="661303"/>
                  <a:pt x="1588324" y="672464"/>
                  <a:pt x="1631840" y="655722"/>
                </a:cubicBezTo>
                <a:cubicBezTo>
                  <a:pt x="1651180" y="650142"/>
                  <a:pt x="1675355" y="650142"/>
                  <a:pt x="1682608" y="622239"/>
                </a:cubicBezTo>
                <a:cubicBezTo>
                  <a:pt x="1692278" y="585965"/>
                  <a:pt x="1670520" y="563642"/>
                  <a:pt x="1646344" y="552481"/>
                </a:cubicBezTo>
                <a:cubicBezTo>
                  <a:pt x="1537556" y="499465"/>
                  <a:pt x="1421514" y="471562"/>
                  <a:pt x="1305472" y="443659"/>
                </a:cubicBezTo>
                <a:cubicBezTo>
                  <a:pt x="1240198" y="429707"/>
                  <a:pt x="1170090" y="438078"/>
                  <a:pt x="1112068" y="393433"/>
                </a:cubicBezTo>
                <a:cubicBezTo>
                  <a:pt x="1324812" y="200902"/>
                  <a:pt x="1561731" y="237176"/>
                  <a:pt x="1801068" y="248337"/>
                </a:cubicBezTo>
                <a:cubicBezTo>
                  <a:pt x="2190293" y="265079"/>
                  <a:pt x="2579516" y="281821"/>
                  <a:pt x="2971158" y="253918"/>
                </a:cubicBezTo>
                <a:cubicBezTo>
                  <a:pt x="3287854" y="200902"/>
                  <a:pt x="3609388" y="195322"/>
                  <a:pt x="3930923" y="175789"/>
                </a:cubicBezTo>
                <a:cubicBezTo>
                  <a:pt x="4283882" y="150677"/>
                  <a:pt x="4641678" y="170209"/>
                  <a:pt x="4997057" y="172999"/>
                </a:cubicBezTo>
                <a:cubicBezTo>
                  <a:pt x="5253316" y="175789"/>
                  <a:pt x="5511992" y="200902"/>
                  <a:pt x="5768252" y="178580"/>
                </a:cubicBezTo>
                <a:cubicBezTo>
                  <a:pt x="6068027" y="153467"/>
                  <a:pt x="6372637" y="172999"/>
                  <a:pt x="6674829" y="164628"/>
                </a:cubicBezTo>
                <a:cubicBezTo>
                  <a:pt x="6810212" y="161838"/>
                  <a:pt x="6945593" y="139515"/>
                  <a:pt x="7080976" y="122774"/>
                </a:cubicBezTo>
                <a:cubicBezTo>
                  <a:pt x="7334817" y="89290"/>
                  <a:pt x="7591076" y="44645"/>
                  <a:pt x="7847336" y="58596"/>
                </a:cubicBezTo>
                <a:cubicBezTo>
                  <a:pt x="8006894" y="66967"/>
                  <a:pt x="8164034" y="66967"/>
                  <a:pt x="8328426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9873194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ABCE45-A894-C316-D62A-F40581C919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6DA9DF9-31F7-4056-B42E-878CC92417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44503AB-D5B3-44B3-71FC-D764741B0A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601" y="943270"/>
            <a:ext cx="3465438" cy="456713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>
              <a:lnSpc>
                <a:spcPct val="90000"/>
              </a:lnSpc>
            </a:pPr>
            <a:r>
              <a:rPr lang="en-US" sz="2700" dirty="0" err="1"/>
              <a:t>Opracował</a:t>
            </a:r>
            <a:r>
              <a:rPr lang="en-US" sz="2700" dirty="0"/>
              <a:t> </a:t>
            </a:r>
            <a:r>
              <a:rPr lang="en-US" sz="2700" dirty="0" err="1"/>
              <a:t>metodę</a:t>
            </a:r>
            <a:r>
              <a:rPr lang="en-US" sz="2700" dirty="0"/>
              <a:t> </a:t>
            </a:r>
            <a:r>
              <a:rPr lang="en-US" sz="2700" dirty="0" err="1"/>
              <a:t>bezpośredniej</a:t>
            </a:r>
            <a:r>
              <a:rPr lang="en-US" sz="2700" dirty="0"/>
              <a:t> </a:t>
            </a:r>
            <a:r>
              <a:rPr lang="en-US" sz="2700" b="1" dirty="0" err="1"/>
              <a:t>elektrochemicznej</a:t>
            </a:r>
            <a:r>
              <a:rPr lang="en-US" sz="2700" b="1" dirty="0"/>
              <a:t> </a:t>
            </a:r>
            <a:r>
              <a:rPr lang="en-US" sz="2700" b="1" dirty="0" err="1"/>
              <a:t>syntezy</a:t>
            </a:r>
            <a:r>
              <a:rPr lang="en-US" sz="2700" b="1" dirty="0"/>
              <a:t> </a:t>
            </a:r>
            <a:r>
              <a:rPr lang="en-US" sz="2700" b="1" dirty="0" err="1"/>
              <a:t>cyjanowodoru</a:t>
            </a:r>
            <a:r>
              <a:rPr lang="en-US" sz="2700" dirty="0"/>
              <a:t> z </a:t>
            </a:r>
            <a:r>
              <a:rPr lang="en-US" sz="2700" dirty="0" err="1"/>
              <a:t>węglowodorów</a:t>
            </a:r>
            <a:r>
              <a:rPr lang="en-US" sz="2700" dirty="0"/>
              <a:t> </a:t>
            </a:r>
            <a:r>
              <a:rPr lang="en-US" sz="2700" dirty="0" err="1"/>
              <a:t>i</a:t>
            </a:r>
            <a:r>
              <a:rPr lang="en-US" sz="2700" dirty="0"/>
              <a:t> </a:t>
            </a:r>
            <a:r>
              <a:rPr lang="en-US" sz="2700" dirty="0" err="1"/>
              <a:t>azotu</a:t>
            </a:r>
            <a:r>
              <a:rPr lang="en-US" sz="2700" dirty="0"/>
              <a:t>. </a:t>
            </a:r>
            <a:r>
              <a:rPr lang="en-US" sz="2700" dirty="0" err="1"/>
              <a:t>Proces</a:t>
            </a:r>
            <a:r>
              <a:rPr lang="en-US" sz="2700" dirty="0"/>
              <a:t> ten, </a:t>
            </a:r>
            <a:r>
              <a:rPr lang="en-US" sz="2700" dirty="0" err="1"/>
              <a:t>polegający</a:t>
            </a:r>
            <a:r>
              <a:rPr lang="en-US" sz="2700" dirty="0"/>
              <a:t> </a:t>
            </a:r>
            <a:r>
              <a:rPr lang="en-US" sz="2700" dirty="0" err="1"/>
              <a:t>na</a:t>
            </a:r>
            <a:r>
              <a:rPr lang="en-US" sz="2700" dirty="0"/>
              <a:t> </a:t>
            </a:r>
            <a:r>
              <a:rPr lang="en-US" sz="2700" dirty="0" err="1"/>
              <a:t>reakcji</a:t>
            </a:r>
            <a:r>
              <a:rPr lang="en-US" sz="2700" dirty="0"/>
              <a:t> </a:t>
            </a:r>
            <a:r>
              <a:rPr lang="en-US" sz="2700" dirty="0" err="1"/>
              <a:t>gazowej</a:t>
            </a:r>
            <a:r>
              <a:rPr lang="en-US" sz="2700" dirty="0"/>
              <a:t> w </a:t>
            </a:r>
            <a:r>
              <a:rPr lang="en-US" sz="2700" dirty="0" err="1"/>
              <a:t>piecach</a:t>
            </a:r>
            <a:r>
              <a:rPr lang="en-US" sz="2700" dirty="0"/>
              <a:t> </a:t>
            </a:r>
            <a:r>
              <a:rPr lang="en-US" sz="2700" dirty="0" err="1"/>
              <a:t>elektrycznych</a:t>
            </a:r>
            <a:r>
              <a:rPr lang="en-US" sz="2700" dirty="0"/>
              <a:t>, </a:t>
            </a:r>
            <a:r>
              <a:rPr lang="en-US" sz="2700" dirty="0" err="1"/>
              <a:t>pozwalał</a:t>
            </a:r>
            <a:r>
              <a:rPr lang="en-US" sz="2700" dirty="0"/>
              <a:t> </a:t>
            </a:r>
            <a:r>
              <a:rPr lang="en-US" sz="2700" dirty="0" err="1"/>
              <a:t>na</a:t>
            </a:r>
            <a:r>
              <a:rPr lang="en-US" sz="2700" dirty="0"/>
              <a:t> </a:t>
            </a:r>
            <a:r>
              <a:rPr lang="en-US" sz="2700" dirty="0" err="1"/>
              <a:t>uzyskanie</a:t>
            </a:r>
            <a:r>
              <a:rPr lang="en-US" sz="2700" dirty="0"/>
              <a:t> </a:t>
            </a:r>
            <a:r>
              <a:rPr lang="en-US" sz="2700" dirty="0" err="1"/>
              <a:t>cyjanków</a:t>
            </a:r>
            <a:r>
              <a:rPr lang="en-US" sz="2700" dirty="0"/>
              <a:t>, a </a:t>
            </a:r>
            <a:r>
              <a:rPr lang="en-US" sz="2700" dirty="0" err="1"/>
              <a:t>następnie</a:t>
            </a:r>
            <a:r>
              <a:rPr lang="en-US" sz="2700" dirty="0"/>
              <a:t> </a:t>
            </a:r>
            <a:r>
              <a:rPr lang="en-US" sz="2700" b="1" dirty="0" err="1"/>
              <a:t>amoniaku</a:t>
            </a:r>
            <a:r>
              <a:rPr lang="en-US" sz="2700" dirty="0"/>
              <a:t>.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2D85E86-4DEA-0077-479B-F969C1E673A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8221" r="35424" b="-1"/>
          <a:stretch>
            <a:fillRect/>
          </a:stretch>
        </p:blipFill>
        <p:spPr>
          <a:xfrm>
            <a:off x="4671911" y="10"/>
            <a:ext cx="4472089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9169824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FE47A16-D2AE-737A-8D82-80DCD77585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8" name="Rectangle 27">
            <a:extLst>
              <a:ext uri="{FF2B5EF4-FFF2-40B4-BE49-F238E27FC236}">
                <a16:creationId xmlns:a16="http://schemas.microsoft.com/office/drawing/2014/main" id="{ECC07320-C2CA-4E29-8481-9D9E143C77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FBEFAA3-EAE8-6119-C613-CEFC85C29D4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594" b="-2"/>
          <a:stretch>
            <a:fillRect/>
          </a:stretch>
        </p:blipFill>
        <p:spPr>
          <a:xfrm>
            <a:off x="1891768" y="10"/>
            <a:ext cx="7252232" cy="6857990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178FB36B-5BFE-42CA-BC60-1115E0D95E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30023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58A3F3-B582-5920-018B-A740DFCD01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737" y="921455"/>
            <a:ext cx="4151143" cy="3692028"/>
          </a:xfrm>
          <a:noFill/>
        </p:spPr>
        <p:txBody>
          <a:bodyPr vert="horz" lIns="91440" tIns="45720" rIns="91440" bIns="45720" rtlCol="0" anchor="b">
            <a:noAutofit/>
          </a:bodyPr>
          <a:lstStyle/>
          <a:p>
            <a:pPr algn="l">
              <a:lnSpc>
                <a:spcPct val="90000"/>
              </a:lnSpc>
            </a:pPr>
            <a:r>
              <a:rPr lang="en-US" sz="2400" dirty="0" err="1"/>
              <a:t>Metoda</a:t>
            </a:r>
            <a:r>
              <a:rPr lang="en-US" sz="2400" dirty="0"/>
              <a:t> ta, </a:t>
            </a:r>
            <a:r>
              <a:rPr lang="en-US" sz="2400" dirty="0" err="1"/>
              <a:t>obok</a:t>
            </a:r>
            <a:r>
              <a:rPr lang="en-US" sz="2400" dirty="0"/>
              <a:t> </a:t>
            </a:r>
            <a:r>
              <a:rPr lang="en-US" sz="2400" dirty="0" err="1"/>
              <a:t>metody</a:t>
            </a:r>
            <a:r>
              <a:rPr lang="en-US" sz="2400" dirty="0"/>
              <a:t> </a:t>
            </a:r>
            <a:r>
              <a:rPr lang="en-US" sz="2400" dirty="0" err="1"/>
              <a:t>utleniania</a:t>
            </a:r>
            <a:r>
              <a:rPr lang="en-US" sz="2400" dirty="0"/>
              <a:t> </a:t>
            </a:r>
            <a:r>
              <a:rPr lang="en-US" sz="2400" dirty="0" err="1"/>
              <a:t>azotu</a:t>
            </a:r>
            <a:r>
              <a:rPr lang="en-US" sz="2400" dirty="0"/>
              <a:t>, </a:t>
            </a:r>
            <a:r>
              <a:rPr lang="en-US" sz="2400" dirty="0" err="1"/>
              <a:t>została</a:t>
            </a:r>
            <a:r>
              <a:rPr lang="en-US" sz="2400" dirty="0"/>
              <a:t> </a:t>
            </a:r>
            <a:r>
              <a:rPr lang="en-US" sz="2400" dirty="0" err="1"/>
              <a:t>wdrożona</a:t>
            </a:r>
            <a:r>
              <a:rPr lang="en-US" sz="2400" dirty="0"/>
              <a:t> w </a:t>
            </a:r>
            <a:r>
              <a:rPr lang="en-US" sz="2400" dirty="0" err="1"/>
              <a:t>wybudowanej</a:t>
            </a:r>
            <a:r>
              <a:rPr lang="en-US" sz="2400" dirty="0"/>
              <a:t> </a:t>
            </a:r>
            <a:r>
              <a:rPr lang="en-US" sz="2400" b="1" dirty="0" err="1"/>
              <a:t>fabryce</a:t>
            </a:r>
            <a:r>
              <a:rPr lang="en-US" sz="2400" b="1" dirty="0"/>
              <a:t> </a:t>
            </a:r>
            <a:r>
              <a:rPr lang="en-US" sz="2400" b="1" dirty="0" err="1"/>
              <a:t>związków</a:t>
            </a:r>
            <a:r>
              <a:rPr lang="en-US" sz="2400" b="1" dirty="0"/>
              <a:t> </a:t>
            </a:r>
            <a:r>
              <a:rPr lang="en-US" sz="2400" b="1" dirty="0" err="1"/>
              <a:t>azotowych</a:t>
            </a:r>
            <a:r>
              <a:rPr lang="en-US" sz="2400" dirty="0"/>
              <a:t> </a:t>
            </a:r>
            <a:br>
              <a:rPr lang="en-US" sz="2400" dirty="0"/>
            </a:br>
            <a:r>
              <a:rPr lang="en-US" sz="2400" dirty="0"/>
              <a:t>w Borach (Jaworzno).</a:t>
            </a:r>
            <a:br>
              <a:rPr lang="en-US" sz="2400" dirty="0">
                <a:ea typeface="Calibri"/>
                <a:cs typeface="Calibri"/>
              </a:rPr>
            </a:br>
            <a:br>
              <a:rPr lang="en-US" sz="2400" dirty="0"/>
            </a:br>
            <a:r>
              <a:rPr lang="en-US" sz="2400" dirty="0" err="1"/>
              <a:t>Mościcki</a:t>
            </a:r>
            <a:r>
              <a:rPr lang="en-US" sz="2400" dirty="0"/>
              <a:t> </a:t>
            </a:r>
            <a:r>
              <a:rPr lang="en-US" sz="2400" dirty="0" err="1"/>
              <a:t>uważał</a:t>
            </a:r>
            <a:r>
              <a:rPr lang="en-US" sz="2400" dirty="0"/>
              <a:t> </a:t>
            </a:r>
            <a:r>
              <a:rPr lang="en-US" sz="2400" dirty="0" err="1"/>
              <a:t>tę</a:t>
            </a:r>
            <a:r>
              <a:rPr lang="en-US" sz="2400" dirty="0"/>
              <a:t> </a:t>
            </a:r>
            <a:r>
              <a:rPr lang="en-US" sz="2400" dirty="0" err="1"/>
              <a:t>metodę</a:t>
            </a:r>
            <a:r>
              <a:rPr lang="en-US" sz="2400" dirty="0"/>
              <a:t>, </a:t>
            </a:r>
            <a:r>
              <a:rPr lang="en-US" sz="2400" dirty="0" err="1"/>
              <a:t>szczególnie</a:t>
            </a:r>
            <a:r>
              <a:rPr lang="en-US" sz="2400" dirty="0"/>
              <a:t> </a:t>
            </a:r>
            <a:r>
              <a:rPr lang="en-US" sz="2400" dirty="0" err="1"/>
              <a:t>przy</a:t>
            </a:r>
            <a:r>
              <a:rPr lang="en-US" sz="2400" dirty="0"/>
              <a:t> </a:t>
            </a:r>
            <a:r>
              <a:rPr lang="en-US" sz="2400" dirty="0" err="1"/>
              <a:t>użyciu</a:t>
            </a:r>
            <a:r>
              <a:rPr lang="en-US" sz="2400" dirty="0"/>
              <a:t> </a:t>
            </a:r>
            <a:r>
              <a:rPr lang="en-US" sz="2400" dirty="0" err="1"/>
              <a:t>gazu</a:t>
            </a:r>
            <a:r>
              <a:rPr lang="en-US" sz="2400" dirty="0"/>
              <a:t> </a:t>
            </a:r>
            <a:r>
              <a:rPr lang="en-US" sz="2400" dirty="0" err="1"/>
              <a:t>ziemnego</a:t>
            </a:r>
            <a:r>
              <a:rPr lang="en-US" sz="2400" dirty="0"/>
              <a:t> za </a:t>
            </a:r>
            <a:r>
              <a:rPr lang="en-US" sz="2400" dirty="0" err="1"/>
              <a:t>bezkonkurencyjną</a:t>
            </a:r>
            <a:r>
              <a:rPr lang="en-US" sz="2400" dirty="0"/>
              <a:t> w </a:t>
            </a:r>
            <a:r>
              <a:rPr lang="en-US" sz="2400" dirty="0" err="1"/>
              <a:t>produkcji</a:t>
            </a:r>
            <a:r>
              <a:rPr lang="en-US" sz="2400" dirty="0"/>
              <a:t> </a:t>
            </a:r>
            <a:r>
              <a:rPr lang="en-US" sz="2400" dirty="0" err="1"/>
              <a:t>związków</a:t>
            </a:r>
            <a:r>
              <a:rPr lang="en-US" sz="2400" dirty="0"/>
              <a:t> </a:t>
            </a:r>
            <a:r>
              <a:rPr lang="en-US" sz="2400" dirty="0" err="1"/>
              <a:t>cyjanowych</a:t>
            </a:r>
            <a:r>
              <a:rPr lang="en-US" sz="2400" dirty="0"/>
              <a:t>.</a:t>
            </a:r>
          </a:p>
          <a:p>
            <a:pPr algn="l">
              <a:lnSpc>
                <a:spcPct val="90000"/>
              </a:lnSpc>
            </a:pPr>
            <a:endParaRPr lang="en-US" sz="210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F5FDDED-9FF1-8F4E-2DB4-B27E7B24B052}"/>
              </a:ext>
            </a:extLst>
          </p:cNvPr>
          <p:cNvSpPr txBox="1"/>
          <p:nvPr/>
        </p:nvSpPr>
        <p:spPr>
          <a:xfrm>
            <a:off x="1896182" y="6339027"/>
            <a:ext cx="2423176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400" dirty="0" err="1">
                <a:latin typeface="Times New Roman"/>
                <a:cs typeface="Times New Roman"/>
              </a:rPr>
              <a:t>fot</a:t>
            </a:r>
            <a:r>
              <a:rPr lang="en-US" sz="1400" dirty="0">
                <a:latin typeface="Times New Roman"/>
                <a:cs typeface="Times New Roman"/>
              </a:rPr>
              <a:t>. </a:t>
            </a:r>
            <a:r>
              <a:rPr lang="en-US" sz="1400" dirty="0" err="1">
                <a:latin typeface="Times New Roman"/>
                <a:cs typeface="Times New Roman"/>
              </a:rPr>
              <a:t>materiały</a:t>
            </a:r>
            <a:r>
              <a:rPr lang="en-US" sz="1400" dirty="0">
                <a:latin typeface="Times New Roman"/>
                <a:cs typeface="Times New Roman"/>
              </a:rPr>
              <a:t> </a:t>
            </a:r>
            <a:r>
              <a:rPr lang="en-US" sz="1400" dirty="0" err="1">
                <a:latin typeface="Times New Roman"/>
                <a:cs typeface="Times New Roman"/>
              </a:rPr>
              <a:t>muzeum</a:t>
            </a:r>
            <a:r>
              <a:rPr lang="en-US" sz="1400" dirty="0">
                <a:latin typeface="Times New Roman"/>
                <a:cs typeface="Times New Roman"/>
              </a:rPr>
              <a:t> </a:t>
            </a:r>
            <a:r>
              <a:rPr lang="en-US" sz="1400" dirty="0" err="1">
                <a:latin typeface="Times New Roman"/>
                <a:cs typeface="Times New Roman"/>
              </a:rPr>
              <a:t>miasta</a:t>
            </a:r>
            <a:r>
              <a:rPr lang="en-US" sz="1400" dirty="0">
                <a:latin typeface="Times New Roman"/>
                <a:cs typeface="Times New Roman"/>
              </a:rPr>
              <a:t> </a:t>
            </a:r>
            <a:r>
              <a:rPr lang="en-US" sz="1400" dirty="0" err="1">
                <a:latin typeface="Times New Roman"/>
                <a:cs typeface="Times New Roman"/>
              </a:rPr>
              <a:t>jaworzna</a:t>
            </a:r>
            <a:r>
              <a:rPr lang="en-US" sz="1400" dirty="0">
                <a:latin typeface="Times New Roman"/>
                <a:cs typeface="Times New Roman"/>
              </a:rPr>
              <a:t>/</a:t>
            </a:r>
            <a:r>
              <a:rPr lang="en-US" sz="1400" dirty="0" err="1">
                <a:latin typeface="Times New Roman"/>
                <a:cs typeface="Times New Roman"/>
              </a:rPr>
              <a:t>repr</a:t>
            </a:r>
            <a:r>
              <a:rPr lang="en-US" sz="1400" dirty="0">
                <a:latin typeface="Times New Roman"/>
                <a:cs typeface="Times New Roman"/>
              </a:rPr>
              <a:t>. </a:t>
            </a:r>
            <a:r>
              <a:rPr lang="en-US" sz="1400" dirty="0" err="1">
                <a:latin typeface="Times New Roman"/>
                <a:cs typeface="Times New Roman"/>
              </a:rPr>
              <a:t>g.sztoler</a:t>
            </a:r>
            <a:r>
              <a:rPr lang="en-US" sz="1400" dirty="0">
                <a:latin typeface="Times New Roman"/>
                <a:cs typeface="Times New Roman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672291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8225315-6075-8F68-C105-2E43C04B1C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6CCA5F87-1D1E-45CB-8D83-FC7EEFAD99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626F044-3DB2-3847-B645-A847F6AD6F3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0282" t="9091" r="2" b="2"/>
          <a:stretch>
            <a:fillRect/>
          </a:stretch>
        </p:blipFill>
        <p:spPr>
          <a:xfrm>
            <a:off x="20" y="10"/>
            <a:ext cx="6501364" cy="68579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CCFC2C6-6238-4A2F-93DE-2ADF74AF63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783739" y="0"/>
            <a:ext cx="6360260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E4C373-01BD-35C4-7D2C-BE2ED1110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6450" y="1122363"/>
            <a:ext cx="3017520" cy="3691314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>
              <a:lnSpc>
                <a:spcPct val="90000"/>
              </a:lnSpc>
            </a:pPr>
            <a:r>
              <a:rPr lang="en-US" sz="2400" b="1" dirty="0" err="1">
                <a:latin typeface="Bookman Old Style"/>
              </a:rPr>
              <a:t>Technika</a:t>
            </a:r>
            <a:r>
              <a:rPr lang="en-US" sz="2400" b="1" dirty="0">
                <a:latin typeface="Bookman Old Style"/>
              </a:rPr>
              <a:t> </a:t>
            </a:r>
            <a:r>
              <a:rPr lang="en-US" sz="2400" b="1" dirty="0" err="1">
                <a:latin typeface="Bookman Old Style"/>
              </a:rPr>
              <a:t>wysokich</a:t>
            </a:r>
            <a:r>
              <a:rPr lang="en-US" sz="2400" b="1" dirty="0">
                <a:latin typeface="Bookman Old Style"/>
              </a:rPr>
              <a:t> </a:t>
            </a:r>
            <a:r>
              <a:rPr lang="en-US" sz="2400" b="1" dirty="0" err="1">
                <a:latin typeface="Bookman Old Style"/>
              </a:rPr>
              <a:t>napięć</a:t>
            </a:r>
            <a:r>
              <a:rPr lang="en-US" sz="2400" b="1" dirty="0">
                <a:latin typeface="Bookman Old Style"/>
              </a:rPr>
              <a:t>: </a:t>
            </a:r>
            <a:r>
              <a:rPr lang="en-US" sz="2400" b="1" dirty="0" err="1">
                <a:latin typeface="Bookman Old Style"/>
              </a:rPr>
              <a:t>Kondensatory</a:t>
            </a:r>
            <a:br>
              <a:rPr lang="en-US" sz="2400" b="1" dirty="0">
                <a:latin typeface="Bookman Old Style"/>
                <a:ea typeface="Calibri"/>
                <a:cs typeface="Calibri"/>
              </a:rPr>
            </a:br>
            <a:r>
              <a:rPr lang="en-US" sz="2400" b="1" dirty="0" err="1">
                <a:latin typeface="Bookman Old Style"/>
              </a:rPr>
              <a:t>i</a:t>
            </a:r>
            <a:r>
              <a:rPr lang="en-US" sz="2400" b="1" dirty="0">
                <a:latin typeface="Bookman Old Style"/>
              </a:rPr>
              <a:t> </a:t>
            </a:r>
            <a:r>
              <a:rPr lang="en-US" sz="2400" b="1" dirty="0" err="1">
                <a:latin typeface="Bookman Old Style"/>
              </a:rPr>
              <a:t>Wentyle</a:t>
            </a:r>
            <a:r>
              <a:rPr lang="en-US" sz="2400" b="1" dirty="0">
                <a:latin typeface="Bookman Old Style"/>
              </a:rPr>
              <a:t> </a:t>
            </a:r>
            <a:r>
              <a:rPr lang="en-US" sz="2400" b="1" dirty="0" err="1">
                <a:latin typeface="Bookman Old Style"/>
              </a:rPr>
              <a:t>Giles'a</a:t>
            </a:r>
            <a:br>
              <a:rPr lang="en-US" sz="2300" dirty="0"/>
            </a:br>
            <a:br>
              <a:rPr lang="en-US" sz="2300" dirty="0"/>
            </a:br>
            <a:r>
              <a:rPr lang="en-US" sz="2300" dirty="0" err="1">
                <a:ea typeface="Calibri"/>
                <a:cs typeface="Calibri"/>
              </a:rPr>
              <a:t>Wkład</a:t>
            </a:r>
            <a:r>
              <a:rPr lang="en-US" sz="2300" dirty="0">
                <a:ea typeface="Calibri"/>
                <a:cs typeface="Calibri"/>
              </a:rPr>
              <a:t> </a:t>
            </a:r>
            <a:r>
              <a:rPr lang="en-US" sz="2300" dirty="0" err="1">
                <a:ea typeface="Calibri"/>
                <a:cs typeface="Calibri"/>
              </a:rPr>
              <a:t>Mościckiego</a:t>
            </a:r>
            <a:br>
              <a:rPr lang="en-US" sz="2300" dirty="0">
                <a:ea typeface="Calibri"/>
                <a:cs typeface="Calibri"/>
              </a:rPr>
            </a:br>
            <a:r>
              <a:rPr lang="en-US" sz="2300" dirty="0">
                <a:ea typeface="Calibri"/>
                <a:cs typeface="Calibri"/>
              </a:rPr>
              <a:t>w </a:t>
            </a:r>
            <a:r>
              <a:rPr lang="en-US" sz="2300" dirty="0" err="1">
                <a:ea typeface="Calibri"/>
                <a:cs typeface="Calibri"/>
              </a:rPr>
              <a:t>osprzęt</a:t>
            </a:r>
            <a:r>
              <a:rPr lang="en-US" sz="2300" dirty="0">
                <a:ea typeface="Calibri"/>
                <a:cs typeface="Calibri"/>
              </a:rPr>
              <a:t> </a:t>
            </a:r>
            <a:r>
              <a:rPr lang="en-US" sz="2300" dirty="0" err="1">
                <a:ea typeface="Calibri"/>
                <a:cs typeface="Calibri"/>
              </a:rPr>
              <a:t>niezbędny</a:t>
            </a:r>
            <a:r>
              <a:rPr lang="en-US" sz="2300" dirty="0">
                <a:ea typeface="Calibri"/>
                <a:cs typeface="Calibri"/>
              </a:rPr>
              <a:t> </a:t>
            </a:r>
            <a:r>
              <a:rPr lang="en-US" sz="2300" dirty="0" err="1">
                <a:ea typeface="Calibri"/>
                <a:cs typeface="Calibri"/>
              </a:rPr>
              <a:t>dla</a:t>
            </a:r>
            <a:r>
              <a:rPr lang="en-US" sz="2300" dirty="0">
                <a:ea typeface="Calibri"/>
                <a:cs typeface="Calibri"/>
              </a:rPr>
              <a:t> </a:t>
            </a:r>
            <a:r>
              <a:rPr lang="en-US" sz="2300" dirty="0" err="1">
                <a:ea typeface="Calibri"/>
                <a:cs typeface="Calibri"/>
              </a:rPr>
              <a:t>przyszłej</a:t>
            </a:r>
            <a:r>
              <a:rPr lang="en-US" sz="2300" dirty="0">
                <a:ea typeface="Calibri"/>
                <a:cs typeface="Calibri"/>
              </a:rPr>
              <a:t> </a:t>
            </a:r>
            <a:r>
              <a:rPr lang="en-US" sz="2300" dirty="0" err="1">
                <a:ea typeface="Calibri"/>
                <a:cs typeface="Calibri"/>
              </a:rPr>
              <a:t>elektrochemii</a:t>
            </a:r>
            <a:br>
              <a:rPr lang="en-US" sz="2300" dirty="0">
                <a:ea typeface="Calibri"/>
                <a:cs typeface="Calibri"/>
              </a:rPr>
            </a:br>
            <a:r>
              <a:rPr lang="en-US" sz="2300" dirty="0" err="1">
                <a:ea typeface="Calibri"/>
                <a:cs typeface="Calibri"/>
              </a:rPr>
              <a:t>i</a:t>
            </a:r>
            <a:r>
              <a:rPr lang="en-US" sz="2300" dirty="0">
                <a:ea typeface="Calibri"/>
                <a:cs typeface="Calibri"/>
              </a:rPr>
              <a:t> </a:t>
            </a:r>
            <a:r>
              <a:rPr lang="en-US" sz="2300" dirty="0" err="1">
                <a:ea typeface="Calibri"/>
                <a:cs typeface="Calibri"/>
              </a:rPr>
              <a:t>energetyki</a:t>
            </a:r>
            <a:r>
              <a:rPr lang="en-US" sz="2300" dirty="0">
                <a:ea typeface="Calibri"/>
                <a:cs typeface="Calibri"/>
              </a:rPr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09815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76A33AA-DC22-2EAB-0094-C52D0192FC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9" name="Rectangle 78">
            <a:extLst>
              <a:ext uri="{FF2B5EF4-FFF2-40B4-BE49-F238E27FC236}">
                <a16:creationId xmlns:a16="http://schemas.microsoft.com/office/drawing/2014/main" id="{ECC07320-C2CA-4E29-8481-9D9E143C77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1416DFE-C955-C3A2-0416-4B8C72AF0B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803" r="-2" b="-2"/>
          <a:stretch>
            <a:fillRect/>
          </a:stretch>
        </p:blipFill>
        <p:spPr>
          <a:xfrm>
            <a:off x="20" y="10"/>
            <a:ext cx="7252212" cy="6857990"/>
          </a:xfrm>
          <a:prstGeom prst="rect">
            <a:avLst/>
          </a:prstGeom>
        </p:spPr>
      </p:pic>
      <p:sp>
        <p:nvSpPr>
          <p:cNvPr id="80" name="Rectangle 79">
            <a:extLst>
              <a:ext uri="{FF2B5EF4-FFF2-40B4-BE49-F238E27FC236}">
                <a16:creationId xmlns:a16="http://schemas.microsoft.com/office/drawing/2014/main" id="{178FB36B-5BFE-42CA-BC60-1115E0D95E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843764" y="0"/>
            <a:ext cx="530023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4F412DC-774B-EE18-D62B-8CA46CD712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5247" y="1833396"/>
            <a:ext cx="2584324" cy="3692028"/>
          </a:xfrm>
          <a:noFill/>
        </p:spPr>
        <p:txBody>
          <a:bodyPr vert="horz" lIns="91440" tIns="45720" rIns="91440" bIns="45720" rtlCol="0" anchor="b">
            <a:noAutofit/>
          </a:bodyPr>
          <a:lstStyle/>
          <a:p>
            <a:pPr algn="l">
              <a:lnSpc>
                <a:spcPct val="90000"/>
              </a:lnSpc>
            </a:pPr>
            <a:r>
              <a:rPr lang="en-US" sz="2000" err="1"/>
              <a:t>Około</a:t>
            </a:r>
            <a:r>
              <a:rPr lang="en-US" sz="2000" dirty="0"/>
              <a:t> 1903 </a:t>
            </a:r>
            <a:r>
              <a:rPr lang="en-US" sz="2000" err="1"/>
              <a:t>roku</a:t>
            </a:r>
            <a:r>
              <a:rPr lang="en-US" sz="2000" dirty="0"/>
              <a:t> </a:t>
            </a:r>
            <a:r>
              <a:rPr lang="en-US" sz="2000" err="1"/>
              <a:t>rozpoczął</a:t>
            </a:r>
            <a:r>
              <a:rPr lang="en-US" sz="2000" dirty="0"/>
              <a:t> </a:t>
            </a:r>
            <a:r>
              <a:rPr lang="en-US" sz="2000" b="1" err="1"/>
              <a:t>badania</a:t>
            </a:r>
            <a:r>
              <a:rPr lang="en-US" sz="2000" b="1" dirty="0"/>
              <a:t> </a:t>
            </a:r>
            <a:r>
              <a:rPr lang="en-US" sz="2000" err="1"/>
              <a:t>nad</a:t>
            </a:r>
            <a:r>
              <a:rPr lang="en-US" sz="2000" dirty="0"/>
              <a:t> </a:t>
            </a:r>
            <a:r>
              <a:rPr lang="en-US" sz="2000" err="1"/>
              <a:t>kondensatorami</a:t>
            </a:r>
            <a:r>
              <a:rPr lang="en-US" sz="2000" dirty="0"/>
              <a:t> </a:t>
            </a:r>
            <a:r>
              <a:rPr lang="en-US" sz="2000" err="1"/>
              <a:t>elektrycznymi</a:t>
            </a:r>
            <a:r>
              <a:rPr lang="en-US" sz="2000" dirty="0"/>
              <a:t> </a:t>
            </a:r>
            <a:r>
              <a:rPr lang="en-US" sz="2000" err="1"/>
              <a:t>na</a:t>
            </a:r>
            <a:r>
              <a:rPr lang="en-US" sz="2000" dirty="0"/>
              <a:t> </a:t>
            </a:r>
            <a:r>
              <a:rPr lang="en-US" sz="2000" b="1" err="1"/>
              <a:t>wysokie</a:t>
            </a:r>
            <a:r>
              <a:rPr lang="en-US" sz="2000" b="1" dirty="0"/>
              <a:t> </a:t>
            </a:r>
            <a:r>
              <a:rPr lang="en-US" sz="2000" b="1" err="1"/>
              <a:t>napięcie</a:t>
            </a:r>
            <a:r>
              <a:rPr lang="en-US" sz="2000" dirty="0"/>
              <a:t>, </a:t>
            </a:r>
            <a:r>
              <a:rPr lang="en-US" sz="2000" err="1"/>
              <a:t>analizując</a:t>
            </a:r>
            <a:r>
              <a:rPr lang="en-US" sz="2000" dirty="0"/>
              <a:t> </a:t>
            </a:r>
            <a:r>
              <a:rPr lang="en-US" sz="2000" err="1"/>
              <a:t>zjawisko</a:t>
            </a:r>
            <a:br>
              <a:rPr lang="en-US" sz="2000" dirty="0"/>
            </a:br>
            <a:r>
              <a:rPr lang="en-US" sz="2000" err="1"/>
              <a:t>iskrzenia</a:t>
            </a:r>
            <a:r>
              <a:rPr lang="en-US" sz="2000" dirty="0"/>
              <a:t> </a:t>
            </a:r>
            <a:r>
              <a:rPr lang="en-US" sz="2000" err="1"/>
              <a:t>na</a:t>
            </a:r>
            <a:r>
              <a:rPr lang="en-US" sz="2000" dirty="0"/>
              <a:t> </a:t>
            </a:r>
            <a:r>
              <a:rPr lang="en-US" sz="2000" err="1"/>
              <a:t>powierzchni</a:t>
            </a:r>
            <a:r>
              <a:rPr lang="en-US" sz="2000" dirty="0"/>
              <a:t> </a:t>
            </a:r>
            <a:r>
              <a:rPr lang="en-US" sz="2000" err="1"/>
              <a:t>dielektryków</a:t>
            </a:r>
            <a:r>
              <a:rPr lang="en-US" sz="2000" dirty="0"/>
              <a:t>.</a:t>
            </a:r>
            <a:br>
              <a:rPr lang="en-US" sz="2000" dirty="0"/>
            </a:br>
            <a:r>
              <a:rPr lang="en-US" sz="2000" err="1"/>
              <a:t>Jego</a:t>
            </a:r>
            <a:r>
              <a:rPr lang="en-US" sz="2000" dirty="0"/>
              <a:t> </a:t>
            </a:r>
            <a:r>
              <a:rPr lang="en-US" sz="2000" err="1"/>
              <a:t>prace</a:t>
            </a:r>
            <a:r>
              <a:rPr lang="en-US" sz="2000" dirty="0"/>
              <a:t> </a:t>
            </a:r>
            <a:r>
              <a:rPr lang="en-US" sz="2000" err="1"/>
              <a:t>doprowadziły</a:t>
            </a:r>
            <a:r>
              <a:rPr lang="en-US" sz="2000" dirty="0"/>
              <a:t> do </a:t>
            </a:r>
            <a:r>
              <a:rPr lang="en-US" sz="2000" b="1" err="1"/>
              <a:t>powstania</a:t>
            </a:r>
            <a:br>
              <a:rPr lang="en-US" sz="2000" b="1" dirty="0"/>
            </a:br>
            <a:r>
              <a:rPr lang="en-US" sz="2000" b="1" err="1"/>
              <a:t>fabryki</a:t>
            </a:r>
            <a:r>
              <a:rPr lang="en-US" sz="2000" dirty="0"/>
              <a:t> </a:t>
            </a:r>
            <a:r>
              <a:rPr lang="en-US" sz="2000" err="1"/>
              <a:t>kondensatorów</a:t>
            </a:r>
            <a:r>
              <a:rPr lang="en-US" sz="2000" dirty="0"/>
              <a:t> we </a:t>
            </a:r>
            <a:r>
              <a:rPr lang="en-US" sz="2000" err="1"/>
              <a:t>Fryburgu</a:t>
            </a:r>
            <a:r>
              <a:rPr lang="en-US" sz="2000" dirty="0"/>
              <a:t>.</a:t>
            </a:r>
            <a:endParaRPr lang="en-US" sz="2000" dirty="0">
              <a:ea typeface="Calibri"/>
              <a:cs typeface="Calibri"/>
            </a:endParaRPr>
          </a:p>
          <a:p>
            <a:pPr algn="l">
              <a:lnSpc>
                <a:spcPct val="90000"/>
              </a:lnSpc>
            </a:pPr>
            <a:endParaRPr lang="en-US" sz="2000" dirty="0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339660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6892137-7039-8CDE-F246-4B914CCB34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3" name="Rectangle 62">
            <a:extLst>
              <a:ext uri="{FF2B5EF4-FFF2-40B4-BE49-F238E27FC236}">
                <a16:creationId xmlns:a16="http://schemas.microsoft.com/office/drawing/2014/main" id="{7FEAE179-C525-48F3-AD47-0E9E2B6F2E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2C1BBA94-3F40-40AA-8BB9-E69E25E537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8416" y="0"/>
            <a:ext cx="8423809" cy="458818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7A422DB-71E4-2499-A65F-B199CD64425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31"/>
          <a:stretch>
            <a:fillRect/>
          </a:stretch>
        </p:blipFill>
        <p:spPr>
          <a:xfrm>
            <a:off x="468619" y="431661"/>
            <a:ext cx="8201638" cy="408019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C72ADE6-99EC-F017-AC3A-A7083E731FA9}"/>
              </a:ext>
            </a:extLst>
          </p:cNvPr>
          <p:cNvSpPr txBox="1"/>
          <p:nvPr/>
        </p:nvSpPr>
        <p:spPr>
          <a:xfrm>
            <a:off x="467154" y="4883544"/>
            <a:ext cx="8345071" cy="1556907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eaLnBrk="1" hangingPunct="1">
              <a:lnSpc>
                <a:spcPct val="90000"/>
              </a:lnSpc>
              <a:spcAft>
                <a:spcPts val="600"/>
              </a:spcAft>
            </a:pPr>
            <a:r>
              <a:rPr lang="en-US" sz="2000" err="1">
                <a:latin typeface="+mn-lt"/>
              </a:rPr>
              <a:t>Mościcki</a:t>
            </a:r>
            <a:r>
              <a:rPr lang="en-US" sz="2000" dirty="0">
                <a:latin typeface="+mn-lt"/>
              </a:rPr>
              <a:t> </a:t>
            </a:r>
            <a:r>
              <a:rPr lang="en-US" sz="2000" b="1" err="1">
                <a:latin typeface="+mn-lt"/>
              </a:rPr>
              <a:t>opracował</a:t>
            </a:r>
            <a:r>
              <a:rPr lang="en-US" sz="2000" dirty="0">
                <a:latin typeface="+mn-lt"/>
              </a:rPr>
              <a:t> </a:t>
            </a:r>
            <a:r>
              <a:rPr lang="en-US" sz="2000" err="1">
                <a:latin typeface="+mn-lt"/>
              </a:rPr>
              <a:t>podstawy</a:t>
            </a:r>
            <a:r>
              <a:rPr lang="en-US" sz="2000" dirty="0">
                <a:latin typeface="+mn-lt"/>
              </a:rPr>
              <a:t> </a:t>
            </a:r>
            <a:r>
              <a:rPr lang="en-US" sz="2000" err="1">
                <a:latin typeface="+mn-lt"/>
              </a:rPr>
              <a:t>teoretyczne</a:t>
            </a:r>
            <a:br>
              <a:rPr lang="en-US" sz="2000" dirty="0">
                <a:latin typeface="+mn-lt"/>
              </a:rPr>
            </a:br>
            <a:r>
              <a:rPr lang="en-US" sz="2000" err="1">
                <a:latin typeface="+mn-lt"/>
              </a:rPr>
              <a:t>i</a:t>
            </a:r>
            <a:r>
              <a:rPr lang="en-US" sz="2000" dirty="0">
                <a:latin typeface="+mn-lt"/>
              </a:rPr>
              <a:t> </a:t>
            </a:r>
            <a:r>
              <a:rPr lang="en-US" sz="2000" err="1">
                <a:latin typeface="+mn-lt"/>
              </a:rPr>
              <a:t>eksperymentalne</a:t>
            </a:r>
            <a:r>
              <a:rPr lang="en-US" sz="2000" dirty="0">
                <a:latin typeface="+mn-lt"/>
              </a:rPr>
              <a:t> </a:t>
            </a:r>
            <a:r>
              <a:rPr lang="en-US" sz="2000" err="1">
                <a:latin typeface="+mn-lt"/>
              </a:rPr>
              <a:t>dla</a:t>
            </a:r>
            <a:r>
              <a:rPr lang="en-US" sz="2000" dirty="0">
                <a:latin typeface="+mn-lt"/>
              </a:rPr>
              <a:t> </a:t>
            </a:r>
            <a:r>
              <a:rPr lang="en-US" sz="2000" err="1">
                <a:latin typeface="+mn-lt"/>
              </a:rPr>
              <a:t>tzw</a:t>
            </a:r>
            <a:r>
              <a:rPr lang="en-US" sz="2000" dirty="0">
                <a:latin typeface="+mn-lt"/>
              </a:rPr>
              <a:t>. </a:t>
            </a:r>
            <a:r>
              <a:rPr lang="en-US" sz="2000" b="1" err="1">
                <a:latin typeface="+mn-lt"/>
              </a:rPr>
              <a:t>wentyli</a:t>
            </a:r>
            <a:r>
              <a:rPr lang="en-US" sz="2000" b="1" dirty="0">
                <a:latin typeface="+mn-lt"/>
              </a:rPr>
              <a:t> </a:t>
            </a:r>
            <a:r>
              <a:rPr lang="en-US" sz="2000" b="1" err="1">
                <a:latin typeface="+mn-lt"/>
              </a:rPr>
              <a:t>Giles'a</a:t>
            </a:r>
            <a:r>
              <a:rPr lang="en-US" sz="2000" dirty="0">
                <a:latin typeface="+mn-lt"/>
              </a:rPr>
              <a:t> – </a:t>
            </a:r>
            <a:r>
              <a:rPr lang="en-US" sz="2000" err="1">
                <a:latin typeface="+mn-lt"/>
              </a:rPr>
              <a:t>aparatów</a:t>
            </a:r>
            <a:r>
              <a:rPr lang="en-US" sz="2000" dirty="0">
                <a:latin typeface="+mn-lt"/>
              </a:rPr>
              <a:t> </a:t>
            </a:r>
            <a:r>
              <a:rPr lang="en-US" sz="2000" err="1">
                <a:latin typeface="+mn-lt"/>
              </a:rPr>
              <a:t>chroniących</a:t>
            </a:r>
            <a:r>
              <a:rPr lang="en-US" sz="2000" dirty="0">
                <a:latin typeface="+mn-lt"/>
              </a:rPr>
              <a:t> </a:t>
            </a:r>
            <a:r>
              <a:rPr lang="en-US" sz="2000" err="1">
                <a:latin typeface="+mn-lt"/>
              </a:rPr>
              <a:t>sieci</a:t>
            </a:r>
            <a:r>
              <a:rPr lang="en-US" sz="2000" dirty="0">
                <a:latin typeface="+mn-lt"/>
              </a:rPr>
              <a:t> </a:t>
            </a:r>
            <a:r>
              <a:rPr lang="en-US" sz="2000" err="1">
                <a:latin typeface="+mn-lt"/>
              </a:rPr>
              <a:t>elektryczne</a:t>
            </a:r>
            <a:r>
              <a:rPr lang="en-US" sz="2000" dirty="0">
                <a:latin typeface="+mn-lt"/>
              </a:rPr>
              <a:t> </a:t>
            </a:r>
            <a:r>
              <a:rPr lang="en-US" sz="2000" err="1">
                <a:latin typeface="+mn-lt"/>
              </a:rPr>
              <a:t>przed</a:t>
            </a:r>
            <a:r>
              <a:rPr lang="en-US" sz="2000" dirty="0">
                <a:latin typeface="+mn-lt"/>
              </a:rPr>
              <a:t> </a:t>
            </a:r>
            <a:r>
              <a:rPr lang="en-US" sz="2000" err="1">
                <a:latin typeface="+mn-lt"/>
              </a:rPr>
              <a:t>przepięciami</a:t>
            </a:r>
            <a:r>
              <a:rPr lang="en-US" sz="2000" dirty="0">
                <a:latin typeface="+mn-lt"/>
              </a:rPr>
              <a:t>. </a:t>
            </a:r>
            <a:r>
              <a:rPr lang="en-US" sz="2000" err="1">
                <a:latin typeface="+mn-lt"/>
              </a:rPr>
              <a:t>Wykazał</a:t>
            </a:r>
            <a:r>
              <a:rPr lang="en-US" sz="2000" dirty="0">
                <a:latin typeface="+mn-lt"/>
              </a:rPr>
              <a:t> m.in., </a:t>
            </a:r>
            <a:r>
              <a:rPr lang="en-US" sz="2000" err="1">
                <a:latin typeface="+mn-lt"/>
              </a:rPr>
              <a:t>że</a:t>
            </a:r>
            <a:r>
              <a:rPr lang="en-US" sz="2000" dirty="0">
                <a:latin typeface="+mn-lt"/>
              </a:rPr>
              <a:t> </a:t>
            </a:r>
            <a:r>
              <a:rPr lang="en-US" sz="2000" err="1">
                <a:latin typeface="+mn-lt"/>
              </a:rPr>
              <a:t>odległość</a:t>
            </a:r>
            <a:r>
              <a:rPr lang="en-US" sz="2000" dirty="0">
                <a:latin typeface="+mn-lt"/>
              </a:rPr>
              <a:t> </a:t>
            </a:r>
            <a:r>
              <a:rPr lang="en-US" sz="2000" err="1">
                <a:latin typeface="+mn-lt"/>
              </a:rPr>
              <a:t>wyładowania</a:t>
            </a:r>
            <a:r>
              <a:rPr lang="en-US" sz="2000" dirty="0">
                <a:latin typeface="+mn-lt"/>
              </a:rPr>
              <a:t> </a:t>
            </a:r>
            <a:r>
              <a:rPr lang="en-US" sz="2000" err="1">
                <a:latin typeface="+mn-lt"/>
              </a:rPr>
              <a:t>powierzchniowego</a:t>
            </a:r>
            <a:r>
              <a:rPr lang="en-US" sz="2000" dirty="0">
                <a:latin typeface="+mn-lt"/>
              </a:rPr>
              <a:t> jest </a:t>
            </a:r>
            <a:r>
              <a:rPr lang="en-US" sz="2000" err="1">
                <a:latin typeface="+mn-lt"/>
              </a:rPr>
              <a:t>proporcjonalna</a:t>
            </a:r>
            <a:r>
              <a:rPr lang="en-US" sz="2000" dirty="0">
                <a:latin typeface="+mn-lt"/>
              </a:rPr>
              <a:t> do </a:t>
            </a:r>
            <a:r>
              <a:rPr lang="en-US" sz="2000" err="1">
                <a:latin typeface="+mn-lt"/>
              </a:rPr>
              <a:t>napięcia</a:t>
            </a:r>
            <a:r>
              <a:rPr lang="en-US" sz="2000" dirty="0">
                <a:latin typeface="+mn-lt"/>
              </a:rPr>
              <a:t>, a </a:t>
            </a:r>
            <a:r>
              <a:rPr lang="en-US" sz="2000" err="1">
                <a:latin typeface="+mn-lt"/>
              </a:rPr>
              <a:t>zmniejszenie</a:t>
            </a:r>
            <a:r>
              <a:rPr lang="en-US" sz="2000" dirty="0">
                <a:latin typeface="+mn-lt"/>
              </a:rPr>
              <a:t> </a:t>
            </a:r>
            <a:r>
              <a:rPr lang="en-US" sz="2000" err="1">
                <a:latin typeface="+mn-lt"/>
              </a:rPr>
              <a:t>grubości</a:t>
            </a:r>
            <a:r>
              <a:rPr lang="en-US" sz="2000" dirty="0">
                <a:latin typeface="+mn-lt"/>
              </a:rPr>
              <a:t> </a:t>
            </a:r>
            <a:r>
              <a:rPr lang="en-US" sz="2000" err="1">
                <a:latin typeface="+mn-lt"/>
              </a:rPr>
              <a:t>dielektryka</a:t>
            </a:r>
            <a:r>
              <a:rPr lang="en-US" sz="2000" dirty="0">
                <a:latin typeface="+mn-lt"/>
              </a:rPr>
              <a:t> </a:t>
            </a:r>
            <a:r>
              <a:rPr lang="en-US" sz="2000" err="1">
                <a:latin typeface="+mn-lt"/>
              </a:rPr>
              <a:t>zwiększa</a:t>
            </a:r>
            <a:r>
              <a:rPr lang="en-US" sz="2000" dirty="0">
                <a:latin typeface="+mn-lt"/>
              </a:rPr>
              <a:t> </a:t>
            </a:r>
            <a:r>
              <a:rPr lang="en-US" sz="2000" err="1">
                <a:latin typeface="+mn-lt"/>
              </a:rPr>
              <a:t>tę</a:t>
            </a:r>
            <a:r>
              <a:rPr lang="en-US" sz="2000" dirty="0">
                <a:latin typeface="+mn-lt"/>
              </a:rPr>
              <a:t> </a:t>
            </a:r>
            <a:r>
              <a:rPr lang="en-US" sz="2000" err="1">
                <a:latin typeface="+mn-lt"/>
              </a:rPr>
              <a:t>odległość</a:t>
            </a:r>
            <a:r>
              <a:rPr lang="en-US" sz="2000" dirty="0">
                <a:latin typeface="+mn-lt"/>
              </a:rPr>
              <a:t>.</a:t>
            </a:r>
            <a:endParaRPr lang="en-US" sz="2000"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884331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76A5F66-395E-A755-55BF-C623476E0D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ECC07320-C2CA-4E29-8481-9D9E143C77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Ignacy Mościcki zapisał się w politycznej historii Polski jako „chemik, który został prezydentem”. Ale kto dziś pamięta, na czym tak naprawdę polegał jego fenomen jako naukowca?">
            <a:extLst>
              <a:ext uri="{FF2B5EF4-FFF2-40B4-BE49-F238E27FC236}">
                <a16:creationId xmlns:a16="http://schemas.microsoft.com/office/drawing/2014/main" id="{603D8A12-EB49-5453-D007-E5BD62C9D72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95" r="29016" b="-1"/>
          <a:stretch>
            <a:fillRect/>
          </a:stretch>
        </p:blipFill>
        <p:spPr>
          <a:xfrm>
            <a:off x="20" y="10"/>
            <a:ext cx="7252212" cy="685799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178FB36B-5BFE-42CA-BC60-1115E0D95E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843764" y="0"/>
            <a:ext cx="530023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0B516F9-A2FF-FA3A-497F-D8FA732A30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61197" y="2151700"/>
            <a:ext cx="2835108" cy="3692028"/>
          </a:xfrm>
          <a:noFill/>
        </p:spPr>
        <p:txBody>
          <a:bodyPr vert="horz" lIns="91440" tIns="45720" rIns="91440" bIns="45720" rtlCol="0" anchor="b">
            <a:noAutofit/>
          </a:bodyPr>
          <a:lstStyle/>
          <a:p>
            <a:pPr algn="l">
              <a:lnSpc>
                <a:spcPct val="90000"/>
              </a:lnSpc>
            </a:pPr>
            <a:r>
              <a:rPr lang="en-US" sz="2400" b="1" dirty="0" err="1"/>
              <a:t>Współzałożyciel</a:t>
            </a:r>
            <a:br>
              <a:rPr lang="en-US" sz="2400" dirty="0">
                <a:ea typeface="Calibri"/>
                <a:cs typeface="Calibri"/>
              </a:rPr>
            </a:br>
            <a:r>
              <a:rPr lang="en-US" sz="2400" dirty="0" err="1"/>
              <a:t>Instytutu</a:t>
            </a:r>
            <a:r>
              <a:rPr lang="en-US" sz="2400" dirty="0"/>
              <a:t> </a:t>
            </a:r>
            <a:r>
              <a:rPr lang="en-US" sz="2400" dirty="0" err="1"/>
              <a:t>Badań</a:t>
            </a:r>
            <a:r>
              <a:rPr lang="en-US" sz="2400" dirty="0"/>
              <a:t> </a:t>
            </a:r>
            <a:r>
              <a:rPr lang="en-US" sz="2400" dirty="0" err="1"/>
              <a:t>Naukowych</a:t>
            </a:r>
            <a:br>
              <a:rPr lang="en-US" sz="2400" dirty="0"/>
            </a:br>
            <a:r>
              <a:rPr lang="en-US" sz="2400" dirty="0" err="1"/>
              <a:t>i</a:t>
            </a:r>
            <a:r>
              <a:rPr lang="en-US" sz="2400" dirty="0"/>
              <a:t> </a:t>
            </a:r>
            <a:r>
              <a:rPr lang="en-US" sz="2400" dirty="0" err="1"/>
              <a:t>Technicznych</a:t>
            </a:r>
            <a:r>
              <a:rPr lang="en-US" sz="2400" dirty="0"/>
              <a:t> „</a:t>
            </a:r>
            <a:r>
              <a:rPr lang="en-US" sz="2400" b="1" dirty="0" err="1"/>
              <a:t>Metan</a:t>
            </a:r>
            <a:r>
              <a:rPr lang="en-US" sz="2400" dirty="0"/>
              <a:t>” we </a:t>
            </a:r>
            <a:r>
              <a:rPr lang="en-US" sz="2400" dirty="0" err="1"/>
              <a:t>Lwowie</a:t>
            </a:r>
            <a:r>
              <a:rPr lang="en-US" sz="2400" dirty="0"/>
              <a:t> (1916 r.).</a:t>
            </a:r>
            <a:br>
              <a:rPr lang="en-US" sz="2400" dirty="0">
                <a:ea typeface="Calibri"/>
                <a:cs typeface="Calibri"/>
              </a:rPr>
            </a:br>
            <a:br>
              <a:rPr lang="en-US" sz="2400" dirty="0">
                <a:ea typeface="Calibri"/>
                <a:cs typeface="Calibri"/>
              </a:rPr>
            </a:br>
            <a:r>
              <a:rPr lang="en-US" sz="2400" dirty="0" err="1"/>
              <a:t>Instytut</a:t>
            </a:r>
            <a:r>
              <a:rPr lang="en-US" sz="2400" dirty="0"/>
              <a:t> </a:t>
            </a:r>
            <a:r>
              <a:rPr lang="en-US" sz="2400" dirty="0" err="1"/>
              <a:t>miał</a:t>
            </a:r>
            <a:r>
              <a:rPr lang="en-US" sz="2400" dirty="0"/>
              <a:t> </a:t>
            </a:r>
            <a:r>
              <a:rPr lang="en-US" sz="2400" dirty="0" err="1"/>
              <a:t>na</a:t>
            </a:r>
            <a:r>
              <a:rPr lang="en-US" sz="2400" dirty="0"/>
              <a:t> </a:t>
            </a:r>
            <a:r>
              <a:rPr lang="en-US" sz="2400" dirty="0" err="1"/>
              <a:t>celu</a:t>
            </a:r>
            <a:r>
              <a:rPr lang="en-US" sz="2400" dirty="0"/>
              <a:t> </a:t>
            </a:r>
            <a:r>
              <a:rPr lang="en-US" sz="2400" dirty="0" err="1"/>
              <a:t>opracowywanie</a:t>
            </a:r>
            <a:r>
              <a:rPr lang="en-US" sz="2400" dirty="0"/>
              <a:t> </a:t>
            </a:r>
            <a:r>
              <a:rPr lang="en-US" sz="2400" dirty="0" err="1"/>
              <a:t>nowych</a:t>
            </a:r>
            <a:r>
              <a:rPr lang="en-US" sz="2400" dirty="0"/>
              <a:t> </a:t>
            </a:r>
            <a:r>
              <a:rPr lang="en-US" sz="2400" dirty="0" err="1"/>
              <a:t>metod</a:t>
            </a:r>
            <a:r>
              <a:rPr lang="en-US" sz="2400" dirty="0"/>
              <a:t> </a:t>
            </a:r>
            <a:r>
              <a:rPr lang="en-US" sz="2400" dirty="0" err="1"/>
              <a:t>technologicznych</a:t>
            </a:r>
            <a:r>
              <a:rPr lang="en-US" sz="2400" dirty="0"/>
              <a:t> </a:t>
            </a:r>
            <a:r>
              <a:rPr lang="en-US" sz="2400" dirty="0" err="1"/>
              <a:t>i</a:t>
            </a:r>
            <a:r>
              <a:rPr lang="en-US" sz="2400" dirty="0"/>
              <a:t> </a:t>
            </a:r>
            <a:r>
              <a:rPr lang="en-US" sz="2400" b="1" dirty="0" err="1"/>
              <a:t>uniezależnienie</a:t>
            </a:r>
            <a:r>
              <a:rPr lang="en-US" sz="2400" b="1" dirty="0"/>
              <a:t> </a:t>
            </a:r>
            <a:r>
              <a:rPr lang="en-US" sz="2400" dirty="0" err="1"/>
              <a:t>rodzimego</a:t>
            </a:r>
            <a:r>
              <a:rPr lang="en-US" sz="2400" dirty="0"/>
              <a:t> </a:t>
            </a:r>
            <a:r>
              <a:rPr lang="en-US" sz="2400" dirty="0" err="1"/>
              <a:t>przemysłu</a:t>
            </a:r>
            <a:r>
              <a:rPr lang="en-US" sz="2400" dirty="0"/>
              <a:t> od </a:t>
            </a:r>
            <a:r>
              <a:rPr lang="en-US" sz="2400" dirty="0" err="1"/>
              <a:t>obcych</a:t>
            </a:r>
            <a:r>
              <a:rPr lang="en-US" sz="2400" dirty="0"/>
              <a:t> </a:t>
            </a:r>
            <a:r>
              <a:rPr lang="en-US" sz="2400" dirty="0" err="1"/>
              <a:t>patentów</a:t>
            </a:r>
            <a:r>
              <a:rPr lang="en-US" sz="2400" dirty="0"/>
              <a:t>.</a:t>
            </a:r>
          </a:p>
          <a:p>
            <a:pPr algn="l">
              <a:lnSpc>
                <a:spcPct val="90000"/>
              </a:lnSpc>
            </a:pPr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42062134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B5D93FF-85DE-A532-B66E-9F0346A83A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8" name="Rectangle 27">
            <a:extLst>
              <a:ext uri="{FF2B5EF4-FFF2-40B4-BE49-F238E27FC236}">
                <a16:creationId xmlns:a16="http://schemas.microsoft.com/office/drawing/2014/main" id="{ECC07320-C2CA-4E29-8481-9D9E143C77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lb-image">
            <a:extLst>
              <a:ext uri="{FF2B5EF4-FFF2-40B4-BE49-F238E27FC236}">
                <a16:creationId xmlns:a16="http://schemas.microsoft.com/office/drawing/2014/main" id="{FA4BA1C8-FD39-366E-4483-EC33F87B616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9883" r="10588"/>
          <a:stretch>
            <a:fillRect/>
          </a:stretch>
        </p:blipFill>
        <p:spPr>
          <a:xfrm>
            <a:off x="20" y="10"/>
            <a:ext cx="7252212" cy="6857990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178FB36B-5BFE-42CA-BC60-1115E0D95E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843764" y="0"/>
            <a:ext cx="530023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E246332-A7D8-81FB-13BE-6E6F07B99B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1981" y="675928"/>
            <a:ext cx="2584324" cy="3692028"/>
          </a:xfrm>
          <a:noFill/>
        </p:spPr>
        <p:txBody>
          <a:bodyPr vert="horz" lIns="91440" tIns="45720" rIns="91440" bIns="45720" rtlCol="0" anchor="b">
            <a:normAutofit/>
          </a:bodyPr>
          <a:lstStyle/>
          <a:p>
            <a:pPr algn="l">
              <a:lnSpc>
                <a:spcPct val="90000"/>
              </a:lnSpc>
            </a:pPr>
            <a:r>
              <a:rPr lang="en-US" sz="3100" b="1" dirty="0" err="1"/>
              <a:t>Profesor</a:t>
            </a:r>
            <a:r>
              <a:rPr lang="en-US" sz="3100" b="1" dirty="0"/>
              <a:t> </a:t>
            </a:r>
            <a:r>
              <a:rPr lang="en-US" sz="3100" b="1" dirty="0" err="1"/>
              <a:t>zwyczajny</a:t>
            </a:r>
            <a:r>
              <a:rPr lang="en-US" sz="3100" dirty="0"/>
              <a:t> </a:t>
            </a:r>
            <a:r>
              <a:rPr lang="en-US" sz="3100" dirty="0" err="1"/>
              <a:t>politechniki</a:t>
            </a:r>
            <a:r>
              <a:rPr lang="en-US" sz="3100" dirty="0"/>
              <a:t> Lwowskiej</a:t>
            </a:r>
            <a:endParaRPr lang="en-US" sz="3100" dirty="0" err="1">
              <a:ea typeface="Calibri"/>
              <a:cs typeface="Calibri"/>
            </a:endParaRPr>
          </a:p>
          <a:p>
            <a:pPr algn="l">
              <a:lnSpc>
                <a:spcPct val="90000"/>
              </a:lnSpc>
            </a:pPr>
            <a:endParaRPr lang="en-US" sz="31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C32A83-E3EE-3193-64C5-10B20F9E8EE4}"/>
              </a:ext>
            </a:extLst>
          </p:cNvPr>
          <p:cNvSpPr txBox="1"/>
          <p:nvPr/>
        </p:nvSpPr>
        <p:spPr>
          <a:xfrm>
            <a:off x="6628260" y="5949562"/>
            <a:ext cx="1746724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200" dirty="0">
                <a:latin typeface="Times New Roman"/>
                <a:cs typeface="Times New Roman"/>
              </a:rPr>
              <a:t>Gmach </a:t>
            </a:r>
            <a:r>
              <a:rPr lang="en-US" sz="1200" err="1">
                <a:latin typeface="Times New Roman"/>
                <a:cs typeface="Times New Roman"/>
              </a:rPr>
              <a:t>główny</a:t>
            </a:r>
            <a:r>
              <a:rPr lang="en-US" sz="1200" dirty="0">
                <a:latin typeface="Times New Roman"/>
                <a:cs typeface="Times New Roman"/>
              </a:rPr>
              <a:t> </a:t>
            </a:r>
            <a:r>
              <a:rPr lang="en-US" sz="1200" err="1">
                <a:latin typeface="Times New Roman"/>
                <a:cs typeface="Times New Roman"/>
              </a:rPr>
              <a:t>Politechniki</a:t>
            </a:r>
            <a:r>
              <a:rPr lang="en-US" sz="1200" dirty="0">
                <a:latin typeface="Times New Roman"/>
                <a:cs typeface="Times New Roman"/>
              </a:rPr>
              <a:t> </a:t>
            </a:r>
            <a:r>
              <a:rPr lang="en-US" sz="1200" err="1">
                <a:latin typeface="Times New Roman"/>
                <a:cs typeface="Times New Roman"/>
              </a:rPr>
              <a:t>Lwowskiej</a:t>
            </a:r>
            <a:r>
              <a:rPr lang="en-US" sz="1200" dirty="0">
                <a:latin typeface="Times New Roman"/>
                <a:cs typeface="Times New Roman"/>
              </a:rPr>
              <a:t>, 1925 r. </a:t>
            </a:r>
            <a:r>
              <a:rPr lang="en-US" sz="1200" err="1">
                <a:latin typeface="Times New Roman"/>
                <a:cs typeface="Times New Roman"/>
              </a:rPr>
              <a:t>Fot</a:t>
            </a:r>
            <a:r>
              <a:rPr lang="en-US" sz="1200" dirty="0">
                <a:latin typeface="Times New Roman"/>
                <a:cs typeface="Times New Roman"/>
              </a:rPr>
              <a:t>. NAC </a:t>
            </a:r>
          </a:p>
          <a:p>
            <a:endParaRPr lang="en-US" sz="12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220778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75" name="Rectangle 7174">
            <a:extLst>
              <a:ext uri="{FF2B5EF4-FFF2-40B4-BE49-F238E27FC236}">
                <a16:creationId xmlns:a16="http://schemas.microsoft.com/office/drawing/2014/main" id="{D009D6D5-DAC2-4A8B-A17A-E206B9012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70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28650" y="365125"/>
            <a:ext cx="3938487" cy="180730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>
              <a:lnSpc>
                <a:spcPct val="90000"/>
              </a:lnSpc>
            </a:pPr>
            <a:r>
              <a:rPr lang="en-US" b="1"/>
              <a:t>Informacja w pigułce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DEDD95B-7BD2-863C-FAA7-AF1B7AB3DF2E}"/>
              </a:ext>
            </a:extLst>
          </p:cNvPr>
          <p:cNvSpPr txBox="1"/>
          <p:nvPr/>
        </p:nvSpPr>
        <p:spPr>
          <a:xfrm>
            <a:off x="628650" y="2333297"/>
            <a:ext cx="3464715" cy="3843666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290195" lvl="0" indent="-228600" eaLnBrk="1" hangingPunct="1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b="1" i="0" u="none" strike="noStrike" baseline="0" err="1">
                <a:latin typeface="Palatino Linotype"/>
              </a:rPr>
              <a:t>Światowej</a:t>
            </a:r>
            <a:r>
              <a:rPr lang="en-US" sz="1400" b="1" i="0" u="none" strike="noStrike" baseline="0" dirty="0">
                <a:latin typeface="Palatino Linotype"/>
              </a:rPr>
              <a:t> </a:t>
            </a:r>
            <a:r>
              <a:rPr lang="en-US" sz="1400" b="1" i="0" u="none" strike="noStrike" baseline="0" err="1">
                <a:latin typeface="Palatino Linotype"/>
              </a:rPr>
              <a:t>klasy</a:t>
            </a:r>
            <a:r>
              <a:rPr lang="en-US" sz="1400" b="1" i="0" u="none" strike="noStrike" baseline="0" dirty="0">
                <a:latin typeface="Palatino Linotype"/>
              </a:rPr>
              <a:t> </a:t>
            </a:r>
            <a:r>
              <a:rPr lang="en-US" sz="1400" b="1" i="0" u="none" strike="noStrike" baseline="0" err="1">
                <a:latin typeface="Palatino Linotype"/>
              </a:rPr>
              <a:t>naukowiec</a:t>
            </a:r>
            <a:r>
              <a:rPr lang="en-US" sz="1400" b="1" i="0" u="none" strike="noStrike" baseline="0" dirty="0">
                <a:latin typeface="Palatino Linotype"/>
              </a:rPr>
              <a:t>, </a:t>
            </a:r>
            <a:r>
              <a:rPr lang="en-US" sz="1400" b="1" i="0" u="none" strike="noStrike" baseline="0" err="1">
                <a:latin typeface="Palatino Linotype"/>
              </a:rPr>
              <a:t>wynalazca</a:t>
            </a:r>
            <a:r>
              <a:rPr lang="en-US" sz="1400" b="1" i="0" u="none" strike="noStrike" baseline="0" dirty="0">
                <a:latin typeface="Palatino Linotype"/>
              </a:rPr>
              <a:t> </a:t>
            </a:r>
            <a:r>
              <a:rPr lang="en-US" sz="1400" b="1" i="0" u="none" strike="noStrike" baseline="0" err="1">
                <a:latin typeface="Palatino Linotype"/>
              </a:rPr>
              <a:t>i</a:t>
            </a:r>
            <a:r>
              <a:rPr lang="en-US" sz="1400" b="1" i="0" u="none" strike="noStrike" baseline="0" dirty="0">
                <a:latin typeface="Palatino Linotype"/>
              </a:rPr>
              <a:t> </a:t>
            </a:r>
            <a:r>
              <a:rPr lang="en-US" sz="1400" b="1" i="0" u="none" strike="noStrike" baseline="0" err="1">
                <a:latin typeface="Palatino Linotype"/>
              </a:rPr>
              <a:t>wizjoner</a:t>
            </a:r>
            <a:r>
              <a:rPr lang="en-US" sz="1400" b="1" i="0" u="none" strike="noStrike" baseline="0" dirty="0">
                <a:latin typeface="Palatino Linotype"/>
              </a:rPr>
              <a:t> </a:t>
            </a:r>
            <a:r>
              <a:rPr lang="en-US" sz="1400" b="1" i="0" u="none" strike="noStrike" baseline="0" err="1">
                <a:latin typeface="Palatino Linotype"/>
              </a:rPr>
              <a:t>gospodarczy</a:t>
            </a:r>
            <a:r>
              <a:rPr lang="en-US" sz="1400" b="1" i="0" dirty="0">
                <a:latin typeface="Palatino Linotype"/>
              </a:rPr>
              <a:t>​</a:t>
            </a:r>
            <a:endParaRPr lang="en-US" sz="1400" b="1" i="0">
              <a:latin typeface="Palatino Linotype"/>
              <a:ea typeface="Calibri"/>
              <a:cs typeface="Calibri"/>
            </a:endParaRPr>
          </a:p>
          <a:p>
            <a:pPr marL="747395" lvl="1" indent="-228600" eaLnBrk="1" hangingPunct="1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b="1" i="0" u="none" strike="noStrike" baseline="0" err="1">
                <a:latin typeface="Palatino Linotype"/>
              </a:rPr>
              <a:t>Pionier</a:t>
            </a:r>
            <a:r>
              <a:rPr lang="en-US" sz="1400" b="1" i="0" u="none" strike="noStrike" baseline="0" dirty="0">
                <a:latin typeface="Palatino Linotype"/>
              </a:rPr>
              <a:t> </a:t>
            </a:r>
            <a:r>
              <a:rPr lang="en-US" sz="1400" b="1" i="0" u="none" strike="noStrike" baseline="0" err="1">
                <a:latin typeface="Palatino Linotype"/>
              </a:rPr>
              <a:t>elektrochemii</a:t>
            </a:r>
            <a:r>
              <a:rPr lang="en-US" sz="1400" b="1" i="0" dirty="0">
                <a:latin typeface="Palatino Linotype"/>
              </a:rPr>
              <a:t>​</a:t>
            </a:r>
            <a:endParaRPr lang="en-US" sz="1400" b="1" i="0">
              <a:latin typeface="Palatino Linotype"/>
              <a:ea typeface="Calibri"/>
              <a:cs typeface="Calibri"/>
            </a:endParaRPr>
          </a:p>
          <a:p>
            <a:pPr marL="747395" lvl="1" indent="-228600" eaLnBrk="1" hangingPunct="1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b="1" i="0" u="none" strike="noStrike" baseline="0" err="1">
                <a:latin typeface="Palatino Linotype"/>
              </a:rPr>
              <a:t>Badacz</a:t>
            </a:r>
            <a:r>
              <a:rPr lang="en-US" sz="1400" b="1" i="0" u="none" strike="noStrike" baseline="0" dirty="0">
                <a:latin typeface="Palatino Linotype"/>
              </a:rPr>
              <a:t> </a:t>
            </a:r>
            <a:r>
              <a:rPr lang="en-US" sz="1400" b="1" i="0" u="none" strike="noStrike" baseline="0" err="1">
                <a:latin typeface="Palatino Linotype"/>
              </a:rPr>
              <a:t>zjawisk</a:t>
            </a:r>
            <a:r>
              <a:rPr lang="en-US" sz="1400" b="1" i="0" u="none" strike="noStrike" baseline="0" dirty="0">
                <a:latin typeface="Palatino Linotype"/>
              </a:rPr>
              <a:t> </a:t>
            </a:r>
            <a:r>
              <a:rPr lang="en-US" sz="1400" b="1" i="0" u="none" strike="noStrike" baseline="0" err="1">
                <a:latin typeface="Palatino Linotype"/>
              </a:rPr>
              <a:t>fizycznych</a:t>
            </a:r>
            <a:r>
              <a:rPr lang="en-US" sz="1400" b="1" i="0" dirty="0">
                <a:latin typeface="Palatino Linotype"/>
              </a:rPr>
              <a:t>​</a:t>
            </a:r>
            <a:endParaRPr lang="en-US" sz="1400" b="1" i="0">
              <a:latin typeface="Palatino Linotype"/>
              <a:ea typeface="Calibri"/>
              <a:cs typeface="Calibri"/>
            </a:endParaRPr>
          </a:p>
          <a:p>
            <a:pPr marL="747395" lvl="1" indent="-228600" eaLnBrk="1" hangingPunct="1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b="1" i="0" u="none" strike="noStrike" baseline="0" err="1">
                <a:latin typeface="Palatino Linotype"/>
              </a:rPr>
              <a:t>Ojciec</a:t>
            </a:r>
            <a:r>
              <a:rPr lang="en-US" sz="1400" b="1" i="0" u="none" strike="noStrike" baseline="0" dirty="0">
                <a:latin typeface="Palatino Linotype"/>
              </a:rPr>
              <a:t> </a:t>
            </a:r>
            <a:r>
              <a:rPr lang="en-US" sz="1400" b="1" i="0" u="none" strike="noStrike" baseline="0" err="1">
                <a:latin typeface="Palatino Linotype"/>
              </a:rPr>
              <a:t>polskiego</a:t>
            </a:r>
            <a:r>
              <a:rPr lang="en-US" sz="1400" b="1" i="0" u="none" strike="noStrike" baseline="0" dirty="0">
                <a:latin typeface="Palatino Linotype"/>
              </a:rPr>
              <a:t> </a:t>
            </a:r>
            <a:r>
              <a:rPr lang="en-US" sz="1400" b="1" i="0" u="none" strike="noStrike" baseline="0" err="1">
                <a:latin typeface="Palatino Linotype"/>
              </a:rPr>
              <a:t>przemysłu</a:t>
            </a:r>
            <a:r>
              <a:rPr lang="en-US" sz="1400" b="1" i="0" u="none" strike="noStrike" baseline="0" dirty="0">
                <a:latin typeface="Palatino Linotype"/>
              </a:rPr>
              <a:t> </a:t>
            </a:r>
            <a:r>
              <a:rPr lang="en-US" sz="1400" b="1" i="0" u="none" strike="noStrike" baseline="0" err="1">
                <a:latin typeface="Palatino Linotype"/>
              </a:rPr>
              <a:t>chemicznego</a:t>
            </a:r>
            <a:r>
              <a:rPr lang="en-US" sz="1400" b="1" i="0" dirty="0">
                <a:latin typeface="Palatino Linotype"/>
              </a:rPr>
              <a:t>​</a:t>
            </a:r>
            <a:endParaRPr lang="en-US" sz="1400" b="1" i="0">
              <a:latin typeface="Palatino Linotype"/>
              <a:ea typeface="Calibri"/>
              <a:cs typeface="Calibri"/>
            </a:endParaRPr>
          </a:p>
          <a:p>
            <a:pPr marL="747395" lvl="1" indent="-228600" eaLnBrk="1" hangingPunct="1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b="1" i="0" u="none" strike="noStrike" baseline="0" err="1">
                <a:latin typeface="Palatino Linotype"/>
              </a:rPr>
              <a:t>Organizator</a:t>
            </a:r>
            <a:r>
              <a:rPr lang="en-US" sz="1400" b="1" i="0" u="none" strike="noStrike" baseline="0" dirty="0">
                <a:latin typeface="Palatino Linotype"/>
              </a:rPr>
              <a:t> </a:t>
            </a:r>
            <a:r>
              <a:rPr lang="en-US" sz="1400" b="1" i="0" u="none" strike="noStrike" baseline="0" err="1">
                <a:latin typeface="Palatino Linotype"/>
              </a:rPr>
              <a:t>nauki</a:t>
            </a:r>
            <a:r>
              <a:rPr lang="en-US" sz="1400" b="1" i="0" dirty="0">
                <a:latin typeface="Palatino Linotype"/>
              </a:rPr>
              <a:t>​</a:t>
            </a:r>
            <a:endParaRPr lang="en-US" sz="1400" b="1" i="0">
              <a:latin typeface="Palatino Linotype"/>
              <a:ea typeface="Calibri"/>
              <a:cs typeface="Calibri"/>
            </a:endParaRPr>
          </a:p>
          <a:p>
            <a:pPr marL="747395" lvl="1" indent="-228600" eaLnBrk="1" hangingPunct="1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b="1" i="0" u="none" strike="noStrike" baseline="0" err="1">
                <a:latin typeface="Palatino Linotype"/>
              </a:rPr>
              <a:t>Rektor</a:t>
            </a:r>
            <a:r>
              <a:rPr lang="en-US" sz="1400" b="1" i="0" u="none" strike="noStrike" baseline="0" dirty="0">
                <a:latin typeface="Palatino Linotype"/>
              </a:rPr>
              <a:t> </a:t>
            </a:r>
            <a:r>
              <a:rPr lang="en-US" sz="1400" b="1" i="0" u="none" strike="noStrike" baseline="0" err="1">
                <a:latin typeface="Palatino Linotype"/>
              </a:rPr>
              <a:t>i</a:t>
            </a:r>
            <a:r>
              <a:rPr lang="en-US" sz="1400" b="1" i="0" u="none" strike="noStrike" baseline="0" dirty="0">
                <a:latin typeface="Palatino Linotype"/>
              </a:rPr>
              <a:t> </a:t>
            </a:r>
            <a:r>
              <a:rPr lang="en-US" sz="1400" b="1" i="0" u="none" strike="noStrike" baseline="0" err="1">
                <a:latin typeface="Palatino Linotype"/>
              </a:rPr>
              <a:t>profesor</a:t>
            </a:r>
            <a:r>
              <a:rPr lang="en-US" sz="1400" b="1" i="0" dirty="0">
                <a:latin typeface="Palatino Linotype"/>
              </a:rPr>
              <a:t>​</a:t>
            </a:r>
            <a:endParaRPr lang="en-US" sz="1400" b="1" i="0">
              <a:latin typeface="Palatino Linotype"/>
              <a:ea typeface="Calibri"/>
              <a:cs typeface="Calibri"/>
            </a:endParaRPr>
          </a:p>
          <a:p>
            <a:pPr marL="747395" lvl="1" indent="-228600" eaLnBrk="1" hangingPunct="1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b="1" i="0" u="none" strike="noStrike" baseline="0" dirty="0">
                <a:latin typeface="Palatino Linotype"/>
              </a:rPr>
              <a:t>Autor </a:t>
            </a:r>
            <a:r>
              <a:rPr lang="en-US" sz="1400" b="1" i="0" u="none" strike="noStrike" baseline="0" err="1">
                <a:latin typeface="Palatino Linotype"/>
              </a:rPr>
              <a:t>ponad</a:t>
            </a:r>
            <a:r>
              <a:rPr lang="en-US" sz="1400" b="1" i="0" u="none" strike="noStrike" baseline="0" dirty="0">
                <a:latin typeface="Palatino Linotype"/>
              </a:rPr>
              <a:t> 60 </a:t>
            </a:r>
            <a:r>
              <a:rPr lang="en-US" sz="1400" b="1" i="0" u="none" strike="noStrike" baseline="0" err="1">
                <a:latin typeface="Palatino Linotype"/>
              </a:rPr>
              <a:t>patentów</a:t>
            </a:r>
            <a:r>
              <a:rPr lang="en-US" sz="1400" b="1" i="0" dirty="0">
                <a:latin typeface="Palatino Linotype"/>
              </a:rPr>
              <a:t>​</a:t>
            </a:r>
            <a:endParaRPr lang="en-US" sz="1400" b="1" i="0">
              <a:latin typeface="Palatino Linotype"/>
              <a:ea typeface="Calibri"/>
              <a:cs typeface="Calibri"/>
            </a:endParaRPr>
          </a:p>
          <a:p>
            <a:pPr marL="290195" lvl="0" indent="-228600" eaLnBrk="1" hangingPunct="1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b="1" i="0" u="none" strike="noStrike" baseline="0" err="1">
                <a:latin typeface="Palatino Linotype"/>
              </a:rPr>
              <a:t>Polityk</a:t>
            </a:r>
            <a:r>
              <a:rPr lang="en-US" sz="1400" b="1" i="0" u="none" strike="noStrike" baseline="0" dirty="0">
                <a:latin typeface="Palatino Linotype"/>
              </a:rPr>
              <a:t> </a:t>
            </a:r>
            <a:r>
              <a:rPr lang="en-US" sz="1400" b="1" i="0" u="none" strike="noStrike" baseline="0" err="1">
                <a:latin typeface="Palatino Linotype"/>
              </a:rPr>
              <a:t>i</a:t>
            </a:r>
            <a:r>
              <a:rPr lang="en-US" sz="1400" b="1" i="0" u="none" strike="noStrike" baseline="0" dirty="0">
                <a:latin typeface="Palatino Linotype"/>
              </a:rPr>
              <a:t> </a:t>
            </a:r>
            <a:r>
              <a:rPr lang="en-US" sz="1400" b="1" i="0" u="none" strike="noStrike" baseline="0" err="1">
                <a:latin typeface="Palatino Linotype"/>
              </a:rPr>
              <a:t>Mąż</a:t>
            </a:r>
            <a:r>
              <a:rPr lang="en-US" sz="1400" b="1" i="0" u="none" strike="noStrike" baseline="0" dirty="0">
                <a:latin typeface="Palatino Linotype"/>
              </a:rPr>
              <a:t> </a:t>
            </a:r>
            <a:r>
              <a:rPr lang="en-US" sz="1400" b="1" i="0" u="none" strike="noStrike" baseline="0" err="1">
                <a:latin typeface="Palatino Linotype"/>
              </a:rPr>
              <a:t>Stanu</a:t>
            </a:r>
            <a:r>
              <a:rPr lang="en-US" sz="1400" b="1" i="0" dirty="0">
                <a:latin typeface="Palatino Linotype"/>
              </a:rPr>
              <a:t>​</a:t>
            </a:r>
            <a:endParaRPr lang="en-US" sz="1400" b="1" i="0">
              <a:latin typeface="Palatino Linotype"/>
              <a:ea typeface="Calibri"/>
              <a:cs typeface="Calibri"/>
            </a:endParaRPr>
          </a:p>
          <a:p>
            <a:pPr marL="747395" lvl="1" indent="-228600" eaLnBrk="1" hangingPunct="1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b="1" i="0" u="none" strike="noStrike" baseline="0" err="1">
                <a:latin typeface="Palatino Linotype"/>
              </a:rPr>
              <a:t>Prezydent</a:t>
            </a:r>
            <a:r>
              <a:rPr lang="en-US" sz="1400" b="1" i="0" u="none" strike="noStrike" baseline="0" dirty="0">
                <a:latin typeface="Palatino Linotype"/>
              </a:rPr>
              <a:t> </a:t>
            </a:r>
            <a:r>
              <a:rPr lang="en-US" sz="1400" b="1" i="0" u="none" strike="noStrike" baseline="0" err="1">
                <a:latin typeface="Palatino Linotype"/>
              </a:rPr>
              <a:t>Rzeczypospolitej</a:t>
            </a:r>
            <a:r>
              <a:rPr lang="en-US" sz="1400" b="1" i="0" u="none" strike="noStrike" baseline="0" dirty="0">
                <a:latin typeface="Palatino Linotype"/>
              </a:rPr>
              <a:t> (1926-1939)</a:t>
            </a:r>
            <a:r>
              <a:rPr lang="en-US" sz="1400" b="1" i="0" dirty="0">
                <a:latin typeface="Palatino Linotype"/>
              </a:rPr>
              <a:t>​</a:t>
            </a:r>
            <a:endParaRPr lang="en-US" sz="1400" b="1" i="0">
              <a:latin typeface="Palatino Linotype"/>
              <a:ea typeface="Calibri"/>
              <a:cs typeface="Calibri"/>
            </a:endParaRPr>
          </a:p>
          <a:p>
            <a:pPr marL="747395" lvl="1" indent="-228600" eaLnBrk="1" hangingPunct="1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b="1" i="0" u="none" strike="noStrike" baseline="0" err="1">
                <a:latin typeface="Palatino Linotype"/>
              </a:rPr>
              <a:t>Człowiek</a:t>
            </a:r>
            <a:r>
              <a:rPr lang="en-US" sz="1400" b="1" i="0" u="none" strike="noStrike" baseline="0" dirty="0">
                <a:latin typeface="Palatino Linotype"/>
              </a:rPr>
              <a:t> </a:t>
            </a:r>
            <a:r>
              <a:rPr lang="en-US" sz="1400" b="1" i="0" u="none" strike="noStrike" baseline="0" err="1">
                <a:latin typeface="Palatino Linotype"/>
              </a:rPr>
              <a:t>zaufania</a:t>
            </a:r>
            <a:r>
              <a:rPr lang="en-US" sz="1400" b="1" i="0" u="none" strike="noStrike" baseline="0" dirty="0">
                <a:latin typeface="Palatino Linotype"/>
              </a:rPr>
              <a:t> Józefa </a:t>
            </a:r>
            <a:r>
              <a:rPr lang="en-US" sz="1400" b="1" i="0" u="none" strike="noStrike" baseline="0" err="1">
                <a:latin typeface="Palatino Linotype"/>
              </a:rPr>
              <a:t>Piłsudskiego</a:t>
            </a:r>
            <a:r>
              <a:rPr lang="en-US" sz="1400" b="1" i="0" dirty="0">
                <a:latin typeface="Palatino Linotype"/>
              </a:rPr>
              <a:t>​</a:t>
            </a:r>
            <a:endParaRPr lang="en-US" sz="1400" b="1" i="0">
              <a:latin typeface="Palatino Linotype"/>
              <a:ea typeface="Calibri"/>
              <a:cs typeface="Calibri"/>
            </a:endParaRPr>
          </a:p>
          <a:p>
            <a:pPr marL="747395" lvl="1" indent="-228600" eaLnBrk="1" hangingPunct="1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b="1" i="0" u="none" strike="noStrike" baseline="0" dirty="0">
                <a:latin typeface="Palatino Linotype"/>
              </a:rPr>
              <a:t>Symbol </a:t>
            </a:r>
            <a:r>
              <a:rPr lang="en-US" sz="1400" b="1" i="0" u="none" strike="noStrike" baseline="0" err="1">
                <a:latin typeface="Palatino Linotype"/>
              </a:rPr>
              <a:t>ciągłości</a:t>
            </a:r>
            <a:r>
              <a:rPr lang="en-US" sz="1400" b="1" i="0" u="none" strike="noStrike" baseline="0" dirty="0">
                <a:latin typeface="Palatino Linotype"/>
              </a:rPr>
              <a:t> </a:t>
            </a:r>
            <a:r>
              <a:rPr lang="en-US" sz="1400" b="1" i="0" u="none" strike="noStrike" baseline="0" err="1">
                <a:latin typeface="Palatino Linotype"/>
              </a:rPr>
              <a:t>państwa</a:t>
            </a:r>
            <a:r>
              <a:rPr lang="en-US" sz="1400" b="1" i="0" dirty="0">
                <a:latin typeface="Palatino Linotype"/>
              </a:rPr>
              <a:t>​</a:t>
            </a:r>
            <a:endParaRPr lang="en-US" sz="1400" b="1" i="0">
              <a:latin typeface="Palatino Linotype"/>
              <a:ea typeface="Calibri"/>
              <a:cs typeface="Calibri"/>
            </a:endParaRPr>
          </a:p>
          <a:p>
            <a:pPr marL="290195" lvl="0" indent="-228600" eaLnBrk="1" hangingPunct="1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b="1" i="0" u="none" strike="noStrike" baseline="0" err="1">
                <a:latin typeface="Palatino Linotype"/>
              </a:rPr>
              <a:t>Postać</a:t>
            </a:r>
            <a:r>
              <a:rPr lang="en-US" sz="1400" b="1" i="0" u="none" strike="noStrike" baseline="0" dirty="0">
                <a:latin typeface="Palatino Linotype"/>
              </a:rPr>
              <a:t> </a:t>
            </a:r>
            <a:r>
              <a:rPr lang="en-US" sz="1400" b="1" i="0" u="none" strike="noStrike" baseline="0" err="1">
                <a:latin typeface="Palatino Linotype"/>
              </a:rPr>
              <a:t>tragiczna</a:t>
            </a:r>
            <a:endParaRPr lang="en-US" sz="1400" b="1" i="0" u="none" strike="noStrike" baseline="0">
              <a:latin typeface="Palatino Linotype"/>
              <a:ea typeface="Calibri"/>
              <a:cs typeface="Calibri"/>
            </a:endParaRPr>
          </a:p>
        </p:txBody>
      </p:sp>
      <p:pic>
        <p:nvPicPr>
          <p:cNvPr id="3" name="Picture 2" descr="Ilustracja">
            <a:extLst>
              <a:ext uri="{FF2B5EF4-FFF2-40B4-BE49-F238E27FC236}">
                <a16:creationId xmlns:a16="http://schemas.microsoft.com/office/drawing/2014/main" id="{E8A9C726-E814-98D1-DACE-FA4C0D30206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9" r="7146"/>
          <a:stretch>
            <a:fillRect/>
          </a:stretch>
        </p:blipFill>
        <p:spPr>
          <a:xfrm>
            <a:off x="4671911" y="10"/>
            <a:ext cx="4472089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4B30C5A-AFC2-6575-64E6-B7B2AE9EC9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B7BD7FCF-A254-4A97-A15C-319B676226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52FFAF72-6204-4676-9C6F-9A4CC4D918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4472088" cy="6858000"/>
          </a:xfrm>
          <a:custGeom>
            <a:avLst/>
            <a:gdLst>
              <a:gd name="connsiteX0" fmla="*/ 1044839 w 5962785"/>
              <a:gd name="connsiteY0" fmla="*/ 0 h 6858000"/>
              <a:gd name="connsiteX1" fmla="*/ 5962785 w 5962785"/>
              <a:gd name="connsiteY1" fmla="*/ 0 h 6858000"/>
              <a:gd name="connsiteX2" fmla="*/ 5962785 w 5962785"/>
              <a:gd name="connsiteY2" fmla="*/ 6858000 h 6858000"/>
              <a:gd name="connsiteX3" fmla="*/ 1469886 w 5962785"/>
              <a:gd name="connsiteY3" fmla="*/ 6858000 h 6858000"/>
              <a:gd name="connsiteX4" fmla="*/ 1416006 w 5962785"/>
              <a:gd name="connsiteY4" fmla="*/ 6823984 h 6858000"/>
              <a:gd name="connsiteX5" fmla="*/ 1232473 w 5962785"/>
              <a:gd name="connsiteY5" fmla="*/ 6733873 h 6858000"/>
              <a:gd name="connsiteX6" fmla="*/ 1075471 w 5962785"/>
              <a:gd name="connsiteY6" fmla="*/ 6503186 h 6858000"/>
              <a:gd name="connsiteX7" fmla="*/ 1020229 w 5962785"/>
              <a:gd name="connsiteY7" fmla="*/ 6438306 h 6858000"/>
              <a:gd name="connsiteX8" fmla="*/ 883579 w 5962785"/>
              <a:gd name="connsiteY8" fmla="*/ 6351798 h 6858000"/>
              <a:gd name="connsiteX9" fmla="*/ 645167 w 5962785"/>
              <a:gd name="connsiteY9" fmla="*/ 6167969 h 6858000"/>
              <a:gd name="connsiteX10" fmla="*/ 732391 w 5962785"/>
              <a:gd name="connsiteY10" fmla="*/ 6124716 h 6858000"/>
              <a:gd name="connsiteX11" fmla="*/ 985339 w 5962785"/>
              <a:gd name="connsiteY11" fmla="*/ 6236455 h 6858000"/>
              <a:gd name="connsiteX12" fmla="*/ 1168509 w 5962785"/>
              <a:gd name="connsiteY12" fmla="*/ 6265291 h 6858000"/>
              <a:gd name="connsiteX13" fmla="*/ 909746 w 5962785"/>
              <a:gd name="connsiteY13" fmla="*/ 6070649 h 6858000"/>
              <a:gd name="connsiteX14" fmla="*/ 659704 w 5962785"/>
              <a:gd name="connsiteY14" fmla="*/ 5818335 h 6858000"/>
              <a:gd name="connsiteX15" fmla="*/ 851597 w 5962785"/>
              <a:gd name="connsiteY15" fmla="*/ 5865193 h 6858000"/>
              <a:gd name="connsiteX16" fmla="*/ 860319 w 5962785"/>
              <a:gd name="connsiteY16" fmla="*/ 5832753 h 6858000"/>
              <a:gd name="connsiteX17" fmla="*/ 691686 w 5962785"/>
              <a:gd name="connsiteY17" fmla="*/ 5533581 h 6858000"/>
              <a:gd name="connsiteX18" fmla="*/ 610278 w 5962785"/>
              <a:gd name="connsiteY18" fmla="*/ 5411029 h 6858000"/>
              <a:gd name="connsiteX19" fmla="*/ 238123 w 5962785"/>
              <a:gd name="connsiteY19" fmla="*/ 5046976 h 6858000"/>
              <a:gd name="connsiteX20" fmla="*/ 592833 w 5962785"/>
              <a:gd name="connsiteY20" fmla="*/ 5209177 h 6858000"/>
              <a:gd name="connsiteX21" fmla="*/ 226494 w 5962785"/>
              <a:gd name="connsiteY21" fmla="*/ 4855939 h 6858000"/>
              <a:gd name="connsiteX22" fmla="*/ 49139 w 5962785"/>
              <a:gd name="connsiteY22" fmla="*/ 4726177 h 6858000"/>
              <a:gd name="connsiteX23" fmla="*/ 5527 w 5962785"/>
              <a:gd name="connsiteY23" fmla="*/ 4650483 h 6858000"/>
              <a:gd name="connsiteX24" fmla="*/ 84029 w 5962785"/>
              <a:gd name="connsiteY24" fmla="*/ 4632460 h 6858000"/>
              <a:gd name="connsiteX25" fmla="*/ 325347 w 5962785"/>
              <a:gd name="connsiteY25" fmla="*/ 4661296 h 6858000"/>
              <a:gd name="connsiteX26" fmla="*/ 25879 w 5962785"/>
              <a:gd name="connsiteY26" fmla="*/ 4423401 h 6858000"/>
              <a:gd name="connsiteX27" fmla="*/ 249753 w 5962785"/>
              <a:gd name="connsiteY27" fmla="*/ 4459446 h 6858000"/>
              <a:gd name="connsiteX28" fmla="*/ 313718 w 5962785"/>
              <a:gd name="connsiteY28" fmla="*/ 4365729 h 6858000"/>
              <a:gd name="connsiteX29" fmla="*/ 418386 w 5962785"/>
              <a:gd name="connsiteY29" fmla="*/ 4214341 h 6858000"/>
              <a:gd name="connsiteX30" fmla="*/ 491072 w 5962785"/>
              <a:gd name="connsiteY30" fmla="*/ 4131438 h 6858000"/>
              <a:gd name="connsiteX31" fmla="*/ 520147 w 5962785"/>
              <a:gd name="connsiteY31" fmla="*/ 3864706 h 6858000"/>
              <a:gd name="connsiteX32" fmla="*/ 459090 w 5962785"/>
              <a:gd name="connsiteY32" fmla="*/ 3572743 h 6858000"/>
              <a:gd name="connsiteX33" fmla="*/ 290458 w 5962785"/>
              <a:gd name="connsiteY33" fmla="*/ 3424959 h 6858000"/>
              <a:gd name="connsiteX34" fmla="*/ 339884 w 5962785"/>
              <a:gd name="connsiteY34" fmla="*/ 3259153 h 6858000"/>
              <a:gd name="connsiteX35" fmla="*/ 697501 w 5962785"/>
              <a:gd name="connsiteY35" fmla="*/ 3360078 h 6858000"/>
              <a:gd name="connsiteX36" fmla="*/ 165437 w 5962785"/>
              <a:gd name="connsiteY36" fmla="*/ 2967190 h 6858000"/>
              <a:gd name="connsiteX37" fmla="*/ 255568 w 5962785"/>
              <a:gd name="connsiteY37" fmla="*/ 2949167 h 6858000"/>
              <a:gd name="connsiteX38" fmla="*/ 578296 w 5962785"/>
              <a:gd name="connsiteY38" fmla="*/ 2725691 h 6858000"/>
              <a:gd name="connsiteX39" fmla="*/ 595740 w 5962785"/>
              <a:gd name="connsiteY39" fmla="*/ 2714876 h 6858000"/>
              <a:gd name="connsiteX40" fmla="*/ 650982 w 5962785"/>
              <a:gd name="connsiteY40" fmla="*/ 2574301 h 6858000"/>
              <a:gd name="connsiteX41" fmla="*/ 825429 w 5962785"/>
              <a:gd name="connsiteY41" fmla="*/ 2552674 h 6858000"/>
              <a:gd name="connsiteX42" fmla="*/ 970802 w 5962785"/>
              <a:gd name="connsiteY42" fmla="*/ 2585115 h 6858000"/>
              <a:gd name="connsiteX43" fmla="*/ 1127805 w 5962785"/>
              <a:gd name="connsiteY43" fmla="*/ 2545465 h 6858000"/>
              <a:gd name="connsiteX44" fmla="*/ 1267362 w 5962785"/>
              <a:gd name="connsiteY44" fmla="*/ 2563488 h 6858000"/>
              <a:gd name="connsiteX45" fmla="*/ 1386568 w 5962785"/>
              <a:gd name="connsiteY45" fmla="*/ 2538257 h 6858000"/>
              <a:gd name="connsiteX46" fmla="*/ 1270270 w 5962785"/>
              <a:gd name="connsiteY46" fmla="*/ 2419309 h 6858000"/>
              <a:gd name="connsiteX47" fmla="*/ 1107453 w 5962785"/>
              <a:gd name="connsiteY47" fmla="*/ 2419309 h 6858000"/>
              <a:gd name="connsiteX48" fmla="*/ 991154 w 5962785"/>
              <a:gd name="connsiteY48" fmla="*/ 2343615 h 6858000"/>
              <a:gd name="connsiteX49" fmla="*/ 880671 w 5962785"/>
              <a:gd name="connsiteY49" fmla="*/ 2206645 h 6858000"/>
              <a:gd name="connsiteX50" fmla="*/ 491072 w 5962785"/>
              <a:gd name="connsiteY50" fmla="*/ 1986771 h 6858000"/>
              <a:gd name="connsiteX51" fmla="*/ 421293 w 5962785"/>
              <a:gd name="connsiteY51" fmla="*/ 1903868 h 6858000"/>
              <a:gd name="connsiteX52" fmla="*/ 1531941 w 5962785"/>
              <a:gd name="connsiteY52" fmla="*/ 2224667 h 6858000"/>
              <a:gd name="connsiteX53" fmla="*/ 1188861 w 5962785"/>
              <a:gd name="connsiteY53" fmla="*/ 2091301 h 6858000"/>
              <a:gd name="connsiteX54" fmla="*/ 1421458 w 5962785"/>
              <a:gd name="connsiteY54" fmla="*/ 2116532 h 6858000"/>
              <a:gd name="connsiteX55" fmla="*/ 1549386 w 5962785"/>
              <a:gd name="connsiteY55" fmla="*/ 2026420 h 6858000"/>
              <a:gd name="connsiteX56" fmla="*/ 1549386 w 5962785"/>
              <a:gd name="connsiteY56" fmla="*/ 1997584 h 6858000"/>
              <a:gd name="connsiteX57" fmla="*/ 1453440 w 5962785"/>
              <a:gd name="connsiteY57" fmla="*/ 1914682 h 6858000"/>
              <a:gd name="connsiteX58" fmla="*/ 1398198 w 5962785"/>
              <a:gd name="connsiteY58" fmla="*/ 1860614 h 6858000"/>
              <a:gd name="connsiteX59" fmla="*/ 1247011 w 5962785"/>
              <a:gd name="connsiteY59" fmla="*/ 1665972 h 6858000"/>
              <a:gd name="connsiteX60" fmla="*/ 1354586 w 5962785"/>
              <a:gd name="connsiteY60" fmla="*/ 1644345 h 6858000"/>
              <a:gd name="connsiteX61" fmla="*/ 1395290 w 5962785"/>
              <a:gd name="connsiteY61" fmla="*/ 1604696 h 6858000"/>
              <a:gd name="connsiteX62" fmla="*/ 1366216 w 5962785"/>
              <a:gd name="connsiteY62" fmla="*/ 1547025 h 6858000"/>
              <a:gd name="connsiteX63" fmla="*/ 1031858 w 5962785"/>
              <a:gd name="connsiteY63" fmla="*/ 1370405 h 6858000"/>
              <a:gd name="connsiteX64" fmla="*/ 1005692 w 5962785"/>
              <a:gd name="connsiteY64" fmla="*/ 1233435 h 6858000"/>
              <a:gd name="connsiteX65" fmla="*/ 1069655 w 5962785"/>
              <a:gd name="connsiteY65" fmla="*/ 1211808 h 6858000"/>
              <a:gd name="connsiteX66" fmla="*/ 1142342 w 5962785"/>
              <a:gd name="connsiteY66" fmla="*/ 1222621 h 6858000"/>
              <a:gd name="connsiteX67" fmla="*/ 1084193 w 5962785"/>
              <a:gd name="connsiteY67" fmla="*/ 1114487 h 6858000"/>
              <a:gd name="connsiteX68" fmla="*/ 848689 w 5962785"/>
              <a:gd name="connsiteY68" fmla="*/ 1006353 h 6858000"/>
              <a:gd name="connsiteX69" fmla="*/ 805077 w 5962785"/>
              <a:gd name="connsiteY69" fmla="*/ 948681 h 6858000"/>
              <a:gd name="connsiteX70" fmla="*/ 863226 w 5962785"/>
              <a:gd name="connsiteY70" fmla="*/ 919844 h 6858000"/>
              <a:gd name="connsiteX71" fmla="*/ 906838 w 5962785"/>
              <a:gd name="connsiteY71" fmla="*/ 909031 h 6858000"/>
              <a:gd name="connsiteX72" fmla="*/ 5527 w 5962785"/>
              <a:gd name="connsiteY72" fmla="*/ 458471 h 6858000"/>
              <a:gd name="connsiteX73" fmla="*/ 209049 w 5962785"/>
              <a:gd name="connsiteY73" fmla="*/ 454867 h 6858000"/>
              <a:gd name="connsiteX74" fmla="*/ 409664 w 5962785"/>
              <a:gd name="connsiteY74" fmla="*/ 526956 h 6858000"/>
              <a:gd name="connsiteX75" fmla="*/ 621908 w 5962785"/>
              <a:gd name="connsiteY75" fmla="*/ 516143 h 6858000"/>
              <a:gd name="connsiteX76" fmla="*/ 822522 w 5962785"/>
              <a:gd name="connsiteY76" fmla="*/ 552188 h 6858000"/>
              <a:gd name="connsiteX77" fmla="*/ 996969 w 5962785"/>
              <a:gd name="connsiteY77" fmla="*/ 552188 h 6858000"/>
              <a:gd name="connsiteX78" fmla="*/ 834151 w 5962785"/>
              <a:gd name="connsiteY78" fmla="*/ 498120 h 6858000"/>
              <a:gd name="connsiteX79" fmla="*/ 773095 w 5962785"/>
              <a:gd name="connsiteY79" fmla="*/ 408008 h 6858000"/>
              <a:gd name="connsiteX80" fmla="*/ 793447 w 5962785"/>
              <a:gd name="connsiteY80" fmla="*/ 325106 h 6858000"/>
              <a:gd name="connsiteX81" fmla="*/ 860319 w 5962785"/>
              <a:gd name="connsiteY81" fmla="*/ 350336 h 6858000"/>
              <a:gd name="connsiteX82" fmla="*/ 938820 w 5962785"/>
              <a:gd name="connsiteY82" fmla="*/ 444054 h 6858000"/>
              <a:gd name="connsiteX83" fmla="*/ 956265 w 5962785"/>
              <a:gd name="connsiteY83" fmla="*/ 386381 h 6858000"/>
              <a:gd name="connsiteX84" fmla="*/ 1002784 w 5962785"/>
              <a:gd name="connsiteY84" fmla="*/ 343127 h 6858000"/>
              <a:gd name="connsiteX85" fmla="*/ 1270270 w 5962785"/>
              <a:gd name="connsiteY85" fmla="*/ 364755 h 6858000"/>
              <a:gd name="connsiteX86" fmla="*/ 1092915 w 5962785"/>
              <a:gd name="connsiteY86" fmla="*/ 180926 h 6858000"/>
              <a:gd name="connsiteX87" fmla="*/ 979525 w 5962785"/>
              <a:gd name="connsiteY87" fmla="*/ 152090 h 6858000"/>
              <a:gd name="connsiteX88" fmla="*/ 953358 w 5962785"/>
              <a:gd name="connsiteY88" fmla="*/ 76396 h 6858000"/>
              <a:gd name="connsiteX89" fmla="*/ 1005692 w 5962785"/>
              <a:gd name="connsiteY89" fmla="*/ 58373 h 6858000"/>
              <a:gd name="connsiteX90" fmla="*/ 1267362 w 5962785"/>
              <a:gd name="connsiteY90" fmla="*/ 123254 h 6858000"/>
              <a:gd name="connsiteX91" fmla="*/ 1310975 w 5962785"/>
              <a:gd name="connsiteY91" fmla="*/ 98023 h 6858000"/>
              <a:gd name="connsiteX92" fmla="*/ 1159787 w 5962785"/>
              <a:gd name="connsiteY92" fmla="*/ 4350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8A5A13-7C76-2F23-1FFF-CD971095E7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601" y="643467"/>
            <a:ext cx="3465438" cy="456713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>
              <a:lnSpc>
                <a:spcPct val="90000"/>
              </a:lnSpc>
            </a:pPr>
            <a:r>
              <a:rPr lang="en-US" sz="4000" err="1"/>
              <a:t>Patenty</a:t>
            </a:r>
            <a:br>
              <a:rPr lang="en-US" sz="2400" dirty="0"/>
            </a:br>
            <a:br>
              <a:rPr lang="en-US" sz="2400" dirty="0"/>
            </a:br>
            <a:r>
              <a:rPr lang="en-US" sz="2400" kern="1200" err="1">
                <a:latin typeface="+mj-lt"/>
                <a:ea typeface="+mj-ea"/>
                <a:cs typeface="+mj-cs"/>
              </a:rPr>
              <a:t>Jego</a:t>
            </a:r>
            <a:r>
              <a:rPr lang="en-US" sz="2400" kern="1200" dirty="0">
                <a:latin typeface="+mj-lt"/>
                <a:ea typeface="+mj-ea"/>
                <a:cs typeface="+mj-cs"/>
              </a:rPr>
              <a:t> </a:t>
            </a:r>
            <a:r>
              <a:rPr lang="en-US" sz="2400" kern="1200" err="1">
                <a:latin typeface="+mj-lt"/>
                <a:ea typeface="+mj-ea"/>
                <a:cs typeface="+mj-cs"/>
              </a:rPr>
              <a:t>działalność</a:t>
            </a:r>
            <a:r>
              <a:rPr lang="en-US" sz="2400" kern="1200" dirty="0">
                <a:latin typeface="+mj-lt"/>
                <a:ea typeface="+mj-ea"/>
                <a:cs typeface="+mj-cs"/>
              </a:rPr>
              <a:t> </a:t>
            </a:r>
            <a:r>
              <a:rPr lang="en-US" sz="2400" kern="1200" err="1">
                <a:latin typeface="+mj-lt"/>
                <a:ea typeface="+mj-ea"/>
                <a:cs typeface="+mj-cs"/>
              </a:rPr>
              <a:t>zaowocowała</a:t>
            </a:r>
            <a:r>
              <a:rPr lang="en-US" sz="2400" kern="1200" dirty="0">
                <a:latin typeface="+mj-lt"/>
                <a:ea typeface="+mj-ea"/>
                <a:cs typeface="+mj-cs"/>
              </a:rPr>
              <a:t> </a:t>
            </a:r>
            <a:r>
              <a:rPr lang="en-US" sz="2400" kern="1200" err="1">
                <a:latin typeface="+mj-lt"/>
                <a:ea typeface="+mj-ea"/>
                <a:cs typeface="+mj-cs"/>
              </a:rPr>
              <a:t>ponad</a:t>
            </a:r>
            <a:r>
              <a:rPr lang="en-US" sz="2400" kern="1200" dirty="0">
                <a:latin typeface="+mj-lt"/>
                <a:ea typeface="+mj-ea"/>
                <a:cs typeface="+mj-cs"/>
              </a:rPr>
              <a:t> 100 </a:t>
            </a:r>
            <a:r>
              <a:rPr lang="en-US" sz="2400" kern="1200" err="1">
                <a:latin typeface="+mj-lt"/>
                <a:ea typeface="+mj-ea"/>
                <a:cs typeface="+mj-cs"/>
              </a:rPr>
              <a:t>publikacjami</a:t>
            </a:r>
            <a:r>
              <a:rPr lang="en-US" sz="2400" kern="1200" dirty="0">
                <a:latin typeface="+mj-lt"/>
                <a:ea typeface="+mj-ea"/>
                <a:cs typeface="+mj-cs"/>
              </a:rPr>
              <a:t> </a:t>
            </a:r>
            <a:r>
              <a:rPr lang="en-US" sz="2400" kern="1200" err="1">
                <a:latin typeface="+mj-lt"/>
                <a:ea typeface="+mj-ea"/>
                <a:cs typeface="+mj-cs"/>
              </a:rPr>
              <a:t>oraz</a:t>
            </a:r>
            <a:r>
              <a:rPr lang="en-US" sz="2400" kern="1200" dirty="0">
                <a:latin typeface="+mj-lt"/>
                <a:ea typeface="+mj-ea"/>
                <a:cs typeface="+mj-cs"/>
              </a:rPr>
              <a:t> </a:t>
            </a:r>
            <a:r>
              <a:rPr lang="en-US" sz="2400" b="1" kern="1200" dirty="0">
                <a:latin typeface="+mj-lt"/>
                <a:ea typeface="+mj-ea"/>
                <a:cs typeface="+mj-cs"/>
              </a:rPr>
              <a:t>70 </a:t>
            </a:r>
            <a:r>
              <a:rPr lang="en-US" sz="2400" b="1" kern="1200" err="1">
                <a:latin typeface="+mj-lt"/>
                <a:ea typeface="+mj-ea"/>
                <a:cs typeface="+mj-cs"/>
              </a:rPr>
              <a:t>patentami</a:t>
            </a:r>
            <a:r>
              <a:rPr lang="en-US" sz="2400" kern="1200" dirty="0">
                <a:latin typeface="+mj-lt"/>
                <a:ea typeface="+mj-ea"/>
                <a:cs typeface="+mj-cs"/>
              </a:rPr>
              <a:t>.</a:t>
            </a:r>
            <a:br>
              <a:rPr lang="en-US" sz="2400" kern="1200" dirty="0"/>
            </a:br>
            <a:endParaRPr lang="en-US" sz="2400" kern="12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DA1B522-A6A1-4AEC-928B-0F2AD45AC6B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0240" r="16978" b="1"/>
          <a:stretch>
            <a:fillRect/>
          </a:stretch>
        </p:blipFill>
        <p:spPr>
          <a:xfrm>
            <a:off x="4954689" y="965337"/>
            <a:ext cx="3706710" cy="492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0394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0983CDD-59AE-9756-A3B0-7D4C9FFABD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6DA9DF9-31F7-4056-B42E-878CC92417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B35CC11-09DE-2400-8609-A09A99052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601" y="643467"/>
            <a:ext cx="3465438" cy="456713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>
              <a:lnSpc>
                <a:spcPct val="90000"/>
              </a:lnSpc>
            </a:pPr>
            <a:r>
              <a:rPr lang="en-US" sz="3500" err="1"/>
              <a:t>Niektóre</a:t>
            </a:r>
            <a:r>
              <a:rPr lang="en-US" sz="3500" dirty="0"/>
              <a:t> z </a:t>
            </a:r>
            <a:r>
              <a:rPr lang="en-US" sz="3500" err="1"/>
              <a:t>patentów</a:t>
            </a:r>
            <a:r>
              <a:rPr lang="en-US" sz="3500" dirty="0"/>
              <a:t> </a:t>
            </a:r>
            <a:r>
              <a:rPr lang="en-US" sz="3500" err="1"/>
              <a:t>Mościckiego</a:t>
            </a:r>
            <a:r>
              <a:rPr lang="en-US" sz="3500" dirty="0"/>
              <a:t> </a:t>
            </a:r>
            <a:r>
              <a:rPr lang="en-US" sz="3500" err="1"/>
              <a:t>uzyskały</a:t>
            </a:r>
            <a:r>
              <a:rPr lang="en-US" sz="3500" dirty="0"/>
              <a:t> </a:t>
            </a:r>
            <a:r>
              <a:rPr lang="en-US" sz="3500" err="1"/>
              <a:t>aprobate</a:t>
            </a:r>
            <a:r>
              <a:rPr lang="en-US" sz="3500" dirty="0"/>
              <a:t> </a:t>
            </a:r>
            <a:r>
              <a:rPr lang="en-US" sz="3500" b="1" dirty="0"/>
              <a:t>Alberta </a:t>
            </a:r>
            <a:r>
              <a:rPr lang="en-US" sz="3500" b="1" err="1"/>
              <a:t>Einsteina</a:t>
            </a:r>
            <a:r>
              <a:rPr lang="en-US" sz="3500" dirty="0"/>
              <a:t>, </a:t>
            </a:r>
            <a:r>
              <a:rPr lang="en-US" sz="3500" err="1"/>
              <a:t>który</a:t>
            </a:r>
            <a:r>
              <a:rPr lang="en-US" sz="3500" dirty="0"/>
              <a:t> </a:t>
            </a:r>
            <a:r>
              <a:rPr lang="en-US" sz="3500" err="1"/>
              <a:t>wtedy</a:t>
            </a:r>
            <a:r>
              <a:rPr lang="en-US" sz="3500" dirty="0"/>
              <a:t> </a:t>
            </a:r>
            <a:r>
              <a:rPr lang="en-US" sz="3500" err="1"/>
              <a:t>pracował</a:t>
            </a:r>
            <a:r>
              <a:rPr lang="en-US" sz="3500" dirty="0"/>
              <a:t> w </a:t>
            </a:r>
            <a:r>
              <a:rPr lang="en-US" sz="3500" err="1"/>
              <a:t>biurze</a:t>
            </a:r>
            <a:r>
              <a:rPr lang="en-US" sz="3500" dirty="0"/>
              <a:t> </a:t>
            </a:r>
            <a:r>
              <a:rPr lang="en-US" sz="3500" err="1"/>
              <a:t>patentowym</a:t>
            </a:r>
            <a:r>
              <a:rPr lang="en-US" sz="3500" dirty="0"/>
              <a:t>.</a:t>
            </a:r>
            <a:endParaRPr lang="en-US" sz="3500" dirty="0">
              <a:ea typeface="Calibri"/>
              <a:cs typeface="Calibri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379B776-5ED2-3DFE-6872-34195CB7B7B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452" r="15290"/>
          <a:stretch>
            <a:fillRect/>
          </a:stretch>
        </p:blipFill>
        <p:spPr>
          <a:xfrm>
            <a:off x="4671911" y="10"/>
            <a:ext cx="4472089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1661201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74EB810-D65C-1FB5-9465-F4348AD12F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C0B29AFB-5D48-8B4B-2FED-F8EBC35EA9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Graphic 5" descr="Klasa">
            <a:extLst>
              <a:ext uri="{FF2B5EF4-FFF2-40B4-BE49-F238E27FC236}">
                <a16:creationId xmlns:a16="http://schemas.microsoft.com/office/drawing/2014/main" id="{0E4B8B9B-3C4B-D969-B209-D3D8118DC9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3741" y="2165637"/>
            <a:ext cx="2526726" cy="2526726"/>
          </a:xfrm>
          <a:prstGeom prst="rect">
            <a:avLst/>
          </a:prstGeom>
        </p:spPr>
      </p:pic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CF22164A-0F9A-1CF7-55DA-DB199D7AE4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72494" y="0"/>
            <a:ext cx="5671506" cy="6858000"/>
          </a:xfrm>
          <a:custGeom>
            <a:avLst/>
            <a:gdLst>
              <a:gd name="connsiteX0" fmla="*/ 7529613 w 7529613"/>
              <a:gd name="connsiteY0" fmla="*/ 0 h 6858000"/>
              <a:gd name="connsiteX1" fmla="*/ 1222331 w 7529613"/>
              <a:gd name="connsiteY1" fmla="*/ 0 h 6858000"/>
              <a:gd name="connsiteX2" fmla="*/ 1126483 w 7529613"/>
              <a:gd name="connsiteY2" fmla="*/ 148742 h 6858000"/>
              <a:gd name="connsiteX3" fmla="*/ 767554 w 7529613"/>
              <a:gd name="connsiteY3" fmla="*/ 819975 h 6858000"/>
              <a:gd name="connsiteX4" fmla="*/ 742103 w 7529613"/>
              <a:gd name="connsiteY4" fmla="*/ 854514 h 6858000"/>
              <a:gd name="connsiteX5" fmla="*/ 785881 w 7529613"/>
              <a:gd name="connsiteY5" fmla="*/ 750263 h 6858000"/>
              <a:gd name="connsiteX6" fmla="*/ 978978 w 7529613"/>
              <a:gd name="connsiteY6" fmla="*/ 331786 h 6858000"/>
              <a:gd name="connsiteX7" fmla="*/ 1155717 w 7529613"/>
              <a:gd name="connsiteY7" fmla="*/ 0 h 6858000"/>
              <a:gd name="connsiteX8" fmla="*/ 1098249 w 7529613"/>
              <a:gd name="connsiteY8" fmla="*/ 0 h 6858000"/>
              <a:gd name="connsiteX9" fmla="*/ 991458 w 7529613"/>
              <a:gd name="connsiteY9" fmla="*/ 196614 h 6858000"/>
              <a:gd name="connsiteX10" fmla="*/ 493941 w 7529613"/>
              <a:gd name="connsiteY10" fmla="*/ 1371196 h 6858000"/>
              <a:gd name="connsiteX11" fmla="*/ 46485 w 7529613"/>
              <a:gd name="connsiteY11" fmla="*/ 3331516 h 6858000"/>
              <a:gd name="connsiteX12" fmla="*/ 12252 w 7529613"/>
              <a:gd name="connsiteY12" fmla="*/ 4357388 h 6858000"/>
              <a:gd name="connsiteX13" fmla="*/ 170821 w 7529613"/>
              <a:gd name="connsiteY13" fmla="*/ 5552906 h 6858000"/>
              <a:gd name="connsiteX14" fmla="*/ 537265 w 7529613"/>
              <a:gd name="connsiteY14" fmla="*/ 6828295 h 6858000"/>
              <a:gd name="connsiteX15" fmla="*/ 549692 w 7529613"/>
              <a:gd name="connsiteY15" fmla="*/ 6858000 h 6858000"/>
              <a:gd name="connsiteX16" fmla="*/ 602234 w 7529613"/>
              <a:gd name="connsiteY16" fmla="*/ 6858000 h 6858000"/>
              <a:gd name="connsiteX17" fmla="*/ 595414 w 7529613"/>
              <a:gd name="connsiteY17" fmla="*/ 6841549 h 6858000"/>
              <a:gd name="connsiteX18" fmla="*/ 364260 w 7529613"/>
              <a:gd name="connsiteY18" fmla="*/ 6142729 h 6858000"/>
              <a:gd name="connsiteX19" fmla="*/ 213071 w 7529613"/>
              <a:gd name="connsiteY19" fmla="*/ 5513923 h 6858000"/>
              <a:gd name="connsiteX20" fmla="*/ 211290 w 7529613"/>
              <a:gd name="connsiteY20" fmla="*/ 5480401 h 6858000"/>
              <a:gd name="connsiteX21" fmla="*/ 311446 w 7529613"/>
              <a:gd name="connsiteY21" fmla="*/ 5830359 h 6858000"/>
              <a:gd name="connsiteX22" fmla="*/ 622963 w 7529613"/>
              <a:gd name="connsiteY22" fmla="*/ 6670527 h 6858000"/>
              <a:gd name="connsiteX23" fmla="*/ 710464 w 7529613"/>
              <a:gd name="connsiteY23" fmla="*/ 6858000 h 6858000"/>
              <a:gd name="connsiteX24" fmla="*/ 7529613 w 7529613"/>
              <a:gd name="connsiteY2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529613" h="6858000">
                <a:moveTo>
                  <a:pt x="7529613" y="0"/>
                </a:moveTo>
                <a:lnTo>
                  <a:pt x="1222331" y="0"/>
                </a:lnTo>
                <a:lnTo>
                  <a:pt x="1126483" y="148742"/>
                </a:lnTo>
                <a:cubicBezTo>
                  <a:pt x="995323" y="365513"/>
                  <a:pt x="876174" y="589569"/>
                  <a:pt x="767554" y="819975"/>
                </a:cubicBezTo>
                <a:cubicBezTo>
                  <a:pt x="762210" y="833492"/>
                  <a:pt x="753441" y="845393"/>
                  <a:pt x="742103" y="854514"/>
                </a:cubicBezTo>
                <a:cubicBezTo>
                  <a:pt x="756737" y="819849"/>
                  <a:pt x="770991" y="784928"/>
                  <a:pt x="785881" y="750263"/>
                </a:cubicBezTo>
                <a:cubicBezTo>
                  <a:pt x="846713" y="608712"/>
                  <a:pt x="910948" y="469145"/>
                  <a:pt x="978978" y="331786"/>
                </a:cubicBezTo>
                <a:lnTo>
                  <a:pt x="1155717" y="0"/>
                </a:lnTo>
                <a:lnTo>
                  <a:pt x="1098249" y="0"/>
                </a:lnTo>
                <a:lnTo>
                  <a:pt x="991458" y="196614"/>
                </a:lnTo>
                <a:cubicBezTo>
                  <a:pt x="797017" y="573253"/>
                  <a:pt x="633548" y="966066"/>
                  <a:pt x="493941" y="1371196"/>
                </a:cubicBezTo>
                <a:cubicBezTo>
                  <a:pt x="276630" y="2007265"/>
                  <a:pt x="126659" y="2664286"/>
                  <a:pt x="46485" y="3331516"/>
                </a:cubicBezTo>
                <a:cubicBezTo>
                  <a:pt x="4488" y="3672965"/>
                  <a:pt x="-14219" y="4013908"/>
                  <a:pt x="12252" y="4357388"/>
                </a:cubicBezTo>
                <a:cubicBezTo>
                  <a:pt x="43558" y="4758899"/>
                  <a:pt x="90773" y="5157998"/>
                  <a:pt x="170821" y="5552906"/>
                </a:cubicBezTo>
                <a:cubicBezTo>
                  <a:pt x="259109" y="5988893"/>
                  <a:pt x="378967" y="6414594"/>
                  <a:pt x="537265" y="6828295"/>
                </a:cubicBezTo>
                <a:lnTo>
                  <a:pt x="549692" y="6858000"/>
                </a:lnTo>
                <a:lnTo>
                  <a:pt x="602234" y="6858000"/>
                </a:lnTo>
                <a:lnTo>
                  <a:pt x="595414" y="6841549"/>
                </a:lnTo>
                <a:cubicBezTo>
                  <a:pt x="507884" y="6614016"/>
                  <a:pt x="431296" y="6380817"/>
                  <a:pt x="364260" y="6142729"/>
                </a:cubicBezTo>
                <a:cubicBezTo>
                  <a:pt x="305974" y="5935370"/>
                  <a:pt x="262958" y="5723695"/>
                  <a:pt x="213071" y="5513923"/>
                </a:cubicBezTo>
                <a:cubicBezTo>
                  <a:pt x="211892" y="5502788"/>
                  <a:pt x="211299" y="5491601"/>
                  <a:pt x="211290" y="5480401"/>
                </a:cubicBezTo>
                <a:cubicBezTo>
                  <a:pt x="247814" y="5607635"/>
                  <a:pt x="276958" y="5719759"/>
                  <a:pt x="311446" y="5830359"/>
                </a:cubicBezTo>
                <a:cubicBezTo>
                  <a:pt x="401357" y="6118381"/>
                  <a:pt x="505060" y="6398531"/>
                  <a:pt x="622963" y="6670527"/>
                </a:cubicBezTo>
                <a:lnTo>
                  <a:pt x="710464" y="6858000"/>
                </a:lnTo>
                <a:lnTo>
                  <a:pt x="7529613" y="6858000"/>
                </a:lnTo>
                <a:close/>
              </a:path>
            </a:pathLst>
          </a:custGeom>
          <a:solidFill>
            <a:schemeClr val="accent2"/>
          </a:solidFill>
          <a:ln w="685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E517CBD-4CA5-F2E3-772F-A71BA2A828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6545" y="762538"/>
            <a:ext cx="4920937" cy="3199862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>
              <a:lnSpc>
                <a:spcPct val="90000"/>
              </a:lnSpc>
            </a:pPr>
            <a:r>
              <a:rPr lang="en-US" sz="3100" b="1" err="1">
                <a:solidFill>
                  <a:schemeClr val="bg1"/>
                </a:solidFill>
                <a:latin typeface="Palatino Linotype"/>
                <a:ea typeface="Calibri"/>
                <a:cs typeface="Calibri"/>
              </a:rPr>
              <a:t>Część</a:t>
            </a:r>
            <a:r>
              <a:rPr lang="en-US" sz="3100" b="1" dirty="0">
                <a:solidFill>
                  <a:schemeClr val="bg1"/>
                </a:solidFill>
                <a:latin typeface="Palatino Linotype"/>
                <a:ea typeface="Calibri"/>
                <a:cs typeface="Calibri"/>
              </a:rPr>
              <a:t> </a:t>
            </a:r>
            <a:r>
              <a:rPr lang="en-US" sz="3100" b="1" err="1">
                <a:solidFill>
                  <a:schemeClr val="bg1"/>
                </a:solidFill>
                <a:latin typeface="Palatino Linotype"/>
                <a:ea typeface="Calibri"/>
                <a:cs typeface="Calibri"/>
              </a:rPr>
              <a:t>druga</a:t>
            </a:r>
            <a:r>
              <a:rPr lang="en-US" sz="3100" b="1" dirty="0">
                <a:solidFill>
                  <a:schemeClr val="bg1"/>
                </a:solidFill>
                <a:latin typeface="Palatino Linotype"/>
                <a:ea typeface="Calibri"/>
                <a:cs typeface="Calibri"/>
              </a:rPr>
              <a:t> </a:t>
            </a:r>
            <a:br>
              <a:rPr lang="en-US" sz="3100" b="1" dirty="0">
                <a:latin typeface="Palatino Linotype"/>
                <a:ea typeface="Calibri"/>
                <a:cs typeface="Calibri"/>
              </a:rPr>
            </a:br>
            <a:br>
              <a:rPr lang="en-US" sz="3100" b="1" dirty="0">
                <a:latin typeface="Palatino Linotype"/>
              </a:rPr>
            </a:br>
            <a:r>
              <a:rPr lang="pl-PL" sz="3600" b="1" dirty="0">
                <a:solidFill>
                  <a:schemeClr val="bg1"/>
                </a:solidFill>
                <a:latin typeface="Palatino Linotype"/>
                <a:cs typeface="Arial"/>
              </a:rPr>
              <a:t>Polityk i</a:t>
            </a:r>
            <a:r>
              <a:rPr lang="pl-PL" sz="3600" b="1" kern="1200" dirty="0">
                <a:solidFill>
                  <a:schemeClr val="bg1"/>
                </a:solidFill>
                <a:latin typeface="Palatino Linotype"/>
                <a:cs typeface="Arial"/>
              </a:rPr>
              <a:t> </a:t>
            </a:r>
            <a:r>
              <a:rPr lang="pl-PL" sz="3600" b="1" dirty="0">
                <a:solidFill>
                  <a:schemeClr val="bg1"/>
                </a:solidFill>
                <a:latin typeface="Palatino Linotype"/>
                <a:cs typeface="Arial"/>
              </a:rPr>
              <a:t>Mąż Stanu</a:t>
            </a:r>
            <a:br>
              <a:rPr lang="en-US" sz="3100" b="1" dirty="0">
                <a:latin typeface="Palatino Linotype"/>
              </a:rPr>
            </a:br>
            <a:endParaRPr lang="en-US" sz="3100" b="1" kern="1200">
              <a:solidFill>
                <a:srgbClr val="FFFFFF"/>
              </a:solidFill>
              <a:latin typeface="Palatino Linotype"/>
            </a:endParaRPr>
          </a:p>
        </p:txBody>
      </p:sp>
      <p:sp>
        <p:nvSpPr>
          <p:cNvPr id="20" name="sketch line">
            <a:extLst>
              <a:ext uri="{FF2B5EF4-FFF2-40B4-BE49-F238E27FC236}">
                <a16:creationId xmlns:a16="http://schemas.microsoft.com/office/drawing/2014/main" id="{08EA00D3-2D7A-7960-0221-73C0373876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88261" y="4043302"/>
            <a:ext cx="3977640" cy="18288"/>
          </a:xfrm>
          <a:custGeom>
            <a:avLst/>
            <a:gdLst>
              <a:gd name="csX0" fmla="*/ 0 w 3977640"/>
              <a:gd name="csY0" fmla="*/ 0 h 18288"/>
              <a:gd name="csX1" fmla="*/ 742493 w 3977640"/>
              <a:gd name="csY1" fmla="*/ 0 h 18288"/>
              <a:gd name="csX2" fmla="*/ 1445209 w 3977640"/>
              <a:gd name="csY2" fmla="*/ 0 h 18288"/>
              <a:gd name="csX3" fmla="*/ 2147926 w 3977640"/>
              <a:gd name="csY3" fmla="*/ 0 h 18288"/>
              <a:gd name="csX4" fmla="*/ 2691536 w 3977640"/>
              <a:gd name="csY4" fmla="*/ 0 h 18288"/>
              <a:gd name="csX5" fmla="*/ 3274924 w 3977640"/>
              <a:gd name="csY5" fmla="*/ 0 h 18288"/>
              <a:gd name="csX6" fmla="*/ 3977640 w 3977640"/>
              <a:gd name="csY6" fmla="*/ 0 h 18288"/>
              <a:gd name="csX7" fmla="*/ 3977640 w 3977640"/>
              <a:gd name="csY7" fmla="*/ 18288 h 18288"/>
              <a:gd name="csX8" fmla="*/ 3314700 w 3977640"/>
              <a:gd name="csY8" fmla="*/ 18288 h 18288"/>
              <a:gd name="csX9" fmla="*/ 2771089 w 3977640"/>
              <a:gd name="csY9" fmla="*/ 18288 h 18288"/>
              <a:gd name="csX10" fmla="*/ 2227478 w 3977640"/>
              <a:gd name="csY10" fmla="*/ 18288 h 18288"/>
              <a:gd name="csX11" fmla="*/ 1524762 w 3977640"/>
              <a:gd name="csY11" fmla="*/ 18288 h 18288"/>
              <a:gd name="csX12" fmla="*/ 941375 w 3977640"/>
              <a:gd name="csY12" fmla="*/ 18288 h 18288"/>
              <a:gd name="csX13" fmla="*/ 0 w 3977640"/>
              <a:gd name="csY13" fmla="*/ 18288 h 18288"/>
              <a:gd name="csX14" fmla="*/ 0 w 3977640"/>
              <a:gd name="csY14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</a:cxnLst>
            <a:rect l="l" t="t" r="r" b="b"/>
            <a:pathLst>
              <a:path w="3977640" h="18288" fill="none" extrusionOk="0">
                <a:moveTo>
                  <a:pt x="0" y="0"/>
                </a:moveTo>
                <a:cubicBezTo>
                  <a:pt x="362724" y="-2785"/>
                  <a:pt x="438784" y="-35866"/>
                  <a:pt x="742493" y="0"/>
                </a:cubicBezTo>
                <a:cubicBezTo>
                  <a:pt x="1046202" y="35866"/>
                  <a:pt x="1214361" y="6330"/>
                  <a:pt x="1445209" y="0"/>
                </a:cubicBezTo>
                <a:cubicBezTo>
                  <a:pt x="1676057" y="-6330"/>
                  <a:pt x="1906372" y="-3266"/>
                  <a:pt x="2147926" y="0"/>
                </a:cubicBezTo>
                <a:cubicBezTo>
                  <a:pt x="2389480" y="3266"/>
                  <a:pt x="2520714" y="16824"/>
                  <a:pt x="2691536" y="0"/>
                </a:cubicBezTo>
                <a:cubicBezTo>
                  <a:pt x="2862358" y="-16824"/>
                  <a:pt x="3036508" y="-14038"/>
                  <a:pt x="3274924" y="0"/>
                </a:cubicBezTo>
                <a:cubicBezTo>
                  <a:pt x="3513340" y="14038"/>
                  <a:pt x="3634141" y="-18809"/>
                  <a:pt x="3977640" y="0"/>
                </a:cubicBezTo>
                <a:cubicBezTo>
                  <a:pt x="3977140" y="8855"/>
                  <a:pt x="3977749" y="14521"/>
                  <a:pt x="3977640" y="18288"/>
                </a:cubicBezTo>
                <a:cubicBezTo>
                  <a:pt x="3757007" y="32029"/>
                  <a:pt x="3469003" y="-5112"/>
                  <a:pt x="3314700" y="18288"/>
                </a:cubicBezTo>
                <a:cubicBezTo>
                  <a:pt x="3160397" y="41688"/>
                  <a:pt x="2914663" y="19512"/>
                  <a:pt x="2771089" y="18288"/>
                </a:cubicBezTo>
                <a:cubicBezTo>
                  <a:pt x="2627515" y="17064"/>
                  <a:pt x="2417576" y="42034"/>
                  <a:pt x="2227478" y="18288"/>
                </a:cubicBezTo>
                <a:cubicBezTo>
                  <a:pt x="2037380" y="-5458"/>
                  <a:pt x="1775246" y="-2032"/>
                  <a:pt x="1524762" y="18288"/>
                </a:cubicBezTo>
                <a:cubicBezTo>
                  <a:pt x="1274278" y="38608"/>
                  <a:pt x="1225405" y="46940"/>
                  <a:pt x="941375" y="18288"/>
                </a:cubicBezTo>
                <a:cubicBezTo>
                  <a:pt x="657345" y="-10364"/>
                  <a:pt x="468340" y="57851"/>
                  <a:pt x="0" y="18288"/>
                </a:cubicBezTo>
                <a:cubicBezTo>
                  <a:pt x="683" y="12014"/>
                  <a:pt x="724" y="5908"/>
                  <a:pt x="0" y="0"/>
                </a:cubicBezTo>
                <a:close/>
              </a:path>
              <a:path w="3977640" h="18288" stroke="0" extrusionOk="0">
                <a:moveTo>
                  <a:pt x="0" y="0"/>
                </a:moveTo>
                <a:cubicBezTo>
                  <a:pt x="167643" y="7540"/>
                  <a:pt x="416663" y="12011"/>
                  <a:pt x="623164" y="0"/>
                </a:cubicBezTo>
                <a:cubicBezTo>
                  <a:pt x="829665" y="-12011"/>
                  <a:pt x="908844" y="7531"/>
                  <a:pt x="1166774" y="0"/>
                </a:cubicBezTo>
                <a:cubicBezTo>
                  <a:pt x="1424704" y="-7531"/>
                  <a:pt x="1745729" y="22552"/>
                  <a:pt x="1909267" y="0"/>
                </a:cubicBezTo>
                <a:cubicBezTo>
                  <a:pt x="2072805" y="-22552"/>
                  <a:pt x="2313264" y="2550"/>
                  <a:pt x="2532431" y="0"/>
                </a:cubicBezTo>
                <a:cubicBezTo>
                  <a:pt x="2751598" y="-2550"/>
                  <a:pt x="2914229" y="-1772"/>
                  <a:pt x="3155594" y="0"/>
                </a:cubicBezTo>
                <a:cubicBezTo>
                  <a:pt x="3396959" y="1772"/>
                  <a:pt x="3603015" y="-38331"/>
                  <a:pt x="3977640" y="0"/>
                </a:cubicBezTo>
                <a:cubicBezTo>
                  <a:pt x="3976742" y="7180"/>
                  <a:pt x="3977809" y="13790"/>
                  <a:pt x="3977640" y="18288"/>
                </a:cubicBezTo>
                <a:cubicBezTo>
                  <a:pt x="3733612" y="44026"/>
                  <a:pt x="3504694" y="34704"/>
                  <a:pt x="3314700" y="18288"/>
                </a:cubicBezTo>
                <a:cubicBezTo>
                  <a:pt x="3124706" y="1872"/>
                  <a:pt x="2970848" y="41228"/>
                  <a:pt x="2771089" y="18288"/>
                </a:cubicBezTo>
                <a:cubicBezTo>
                  <a:pt x="2571330" y="-4652"/>
                  <a:pt x="2374617" y="32581"/>
                  <a:pt x="2108149" y="18288"/>
                </a:cubicBezTo>
                <a:cubicBezTo>
                  <a:pt x="1841681" y="3995"/>
                  <a:pt x="1730147" y="-7187"/>
                  <a:pt x="1445209" y="18288"/>
                </a:cubicBezTo>
                <a:cubicBezTo>
                  <a:pt x="1160271" y="43763"/>
                  <a:pt x="1128446" y="30981"/>
                  <a:pt x="822046" y="18288"/>
                </a:cubicBezTo>
                <a:cubicBezTo>
                  <a:pt x="515646" y="5595"/>
                  <a:pt x="401539" y="48208"/>
                  <a:pt x="0" y="18288"/>
                </a:cubicBezTo>
                <a:cubicBezTo>
                  <a:pt x="571" y="10093"/>
                  <a:pt x="-125" y="8407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41275" cap="rnd">
            <a:solidFill>
              <a:srgbClr val="FFFFFF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8390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20E058F-66F1-13A7-E113-D144E6E8F4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2" name="Rectangle 31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2FF0288-D7E2-6545-2202-FB3DEAC85E4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700" r="7635" b="2"/>
          <a:stretch>
            <a:fillRect/>
          </a:stretch>
        </p:blipFill>
        <p:spPr>
          <a:xfrm>
            <a:off x="-2285" y="10"/>
            <a:ext cx="9143999" cy="6857990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9143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4E2BDA6-669F-A199-0FC3-A18946A616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4023" y="1328689"/>
            <a:ext cx="7543800" cy="3574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br>
              <a:rPr lang="en-US" sz="3500" dirty="0"/>
            </a:br>
            <a:br>
              <a:rPr lang="en-US" sz="3500" dirty="0"/>
            </a:br>
            <a:r>
              <a:rPr lang="en-US" sz="3500" i="1" dirty="0">
                <a:solidFill>
                  <a:srgbClr val="FFFFFF"/>
                </a:solidFill>
                <a:ea typeface="Calibri"/>
                <a:cs typeface="Calibri"/>
              </a:rPr>
              <a:t>1 </a:t>
            </a:r>
            <a:r>
              <a:rPr lang="en-US" sz="3500" i="1" dirty="0" err="1">
                <a:solidFill>
                  <a:srgbClr val="FFFFFF"/>
                </a:solidFill>
                <a:ea typeface="Calibri"/>
                <a:cs typeface="Calibri"/>
              </a:rPr>
              <a:t>czerwca</a:t>
            </a:r>
            <a:r>
              <a:rPr lang="en-US" sz="3500" i="1" dirty="0">
                <a:solidFill>
                  <a:srgbClr val="FFFFFF"/>
                </a:solidFill>
                <a:ea typeface="Calibri"/>
                <a:cs typeface="Calibri"/>
              </a:rPr>
              <a:t> 1926</a:t>
            </a:r>
          </a:p>
          <a:p>
            <a:pPr>
              <a:lnSpc>
                <a:spcPct val="90000"/>
              </a:lnSpc>
            </a:pPr>
            <a:r>
              <a:rPr lang="en-US" sz="3500" i="1" err="1">
                <a:solidFill>
                  <a:srgbClr val="FFFFFF"/>
                </a:solidFill>
              </a:rPr>
              <a:t>Uczony</a:t>
            </a:r>
            <a:r>
              <a:rPr lang="en-US" sz="3500" i="1" dirty="0">
                <a:solidFill>
                  <a:srgbClr val="FFFFFF"/>
                </a:solidFill>
              </a:rPr>
              <a:t> </a:t>
            </a:r>
            <a:r>
              <a:rPr lang="en-US" sz="3500" i="1" err="1">
                <a:solidFill>
                  <a:srgbClr val="FFFFFF"/>
                </a:solidFill>
              </a:rPr>
              <a:t>który</a:t>
            </a:r>
            <a:r>
              <a:rPr lang="en-US" sz="3500" i="1" dirty="0">
                <a:solidFill>
                  <a:srgbClr val="FFFFFF"/>
                </a:solidFill>
              </a:rPr>
              <a:t> </a:t>
            </a:r>
            <a:r>
              <a:rPr lang="en-US" sz="3500" i="1" err="1">
                <a:solidFill>
                  <a:srgbClr val="FFFFFF"/>
                </a:solidFill>
              </a:rPr>
              <a:t>został</a:t>
            </a:r>
            <a:r>
              <a:rPr lang="en-US" sz="3500" i="1" dirty="0">
                <a:solidFill>
                  <a:srgbClr val="FFFFFF"/>
                </a:solidFill>
              </a:rPr>
              <a:t> </a:t>
            </a:r>
            <a:r>
              <a:rPr lang="en-US" sz="3500" i="1" err="1">
                <a:solidFill>
                  <a:srgbClr val="FFFFFF"/>
                </a:solidFill>
              </a:rPr>
              <a:t>prezydentem</a:t>
            </a:r>
            <a:br>
              <a:rPr lang="en-US" sz="3500" dirty="0"/>
            </a:br>
            <a:br>
              <a:rPr lang="en-US" sz="3500" dirty="0"/>
            </a:br>
            <a:endParaRPr lang="en-US" sz="3500">
              <a:solidFill>
                <a:srgbClr val="FFFFFF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0F168DE-FB5F-8A84-14B5-55D0AA235D05}"/>
              </a:ext>
            </a:extLst>
          </p:cNvPr>
          <p:cNvSpPr txBox="1"/>
          <p:nvPr/>
        </p:nvSpPr>
        <p:spPr>
          <a:xfrm>
            <a:off x="2403500" y="6519528"/>
            <a:ext cx="3177776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600" err="1">
                <a:solidFill>
                  <a:schemeClr val="bg1"/>
                </a:solidFill>
                <a:latin typeface="Times New Roman"/>
                <a:cs typeface="Times New Roman"/>
              </a:rPr>
              <a:t>fot</a:t>
            </a:r>
            <a:r>
              <a:rPr lang="en-US" sz="1600" dirty="0">
                <a:solidFill>
                  <a:schemeClr val="bg1"/>
                </a:solidFill>
                <a:latin typeface="Times New Roman"/>
                <a:cs typeface="Times New Roman"/>
              </a:rPr>
              <a:t>. </a:t>
            </a:r>
            <a:r>
              <a:rPr lang="en-US" sz="1600" err="1">
                <a:solidFill>
                  <a:schemeClr val="bg1"/>
                </a:solidFill>
                <a:latin typeface="Times New Roman"/>
                <a:cs typeface="Times New Roman"/>
              </a:rPr>
              <a:t>Archiwum</a:t>
            </a:r>
            <a:r>
              <a:rPr lang="en-US" sz="1600" dirty="0">
                <a:solidFill>
                  <a:schemeClr val="bg1"/>
                </a:solidFill>
                <a:latin typeface="Times New Roman"/>
                <a:cs typeface="Times New Roman"/>
              </a:rPr>
              <a:t> IPN, Gd-13-1-1-7 </a:t>
            </a:r>
          </a:p>
        </p:txBody>
      </p:sp>
    </p:spTree>
    <p:extLst>
      <p:ext uri="{BB962C8B-B14F-4D97-AF65-F5344CB8AC3E}">
        <p14:creationId xmlns:p14="http://schemas.microsoft.com/office/powerpoint/2010/main" val="21781914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0B75532-90B9-B8F2-B90E-64B4BF795E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2E62931-8EB4-42BB-BAAB-D8757BE66D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D63CFEC-E696-C888-0381-8DD6E2E92C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886" y="1442436"/>
            <a:ext cx="3738610" cy="3157080"/>
          </a:xfrm>
          <a:noFill/>
        </p:spPr>
        <p:txBody>
          <a:bodyPr vert="horz" lIns="91440" tIns="45720" rIns="91440" bIns="45720" rtlCol="0" anchor="b">
            <a:normAutofit/>
          </a:bodyPr>
          <a:lstStyle/>
          <a:p>
            <a:pPr algn="l">
              <a:lnSpc>
                <a:spcPct val="90000"/>
              </a:lnSpc>
            </a:pPr>
            <a:r>
              <a:rPr lang="en-US" sz="4500" err="1">
                <a:latin typeface="Palatino Linotype"/>
              </a:rPr>
              <a:t>Człowiek</a:t>
            </a:r>
            <a:r>
              <a:rPr lang="en-US" sz="4500" dirty="0">
                <a:latin typeface="Palatino Linotype"/>
              </a:rPr>
              <a:t> </a:t>
            </a:r>
            <a:r>
              <a:rPr lang="en-US" sz="4500" err="1">
                <a:latin typeface="Palatino Linotype"/>
              </a:rPr>
              <a:t>zaufania</a:t>
            </a:r>
            <a:r>
              <a:rPr lang="en-US" sz="4500" dirty="0">
                <a:latin typeface="Palatino Linotype"/>
              </a:rPr>
              <a:t> Józefa </a:t>
            </a:r>
            <a:r>
              <a:rPr lang="en-US" sz="4500" err="1">
                <a:latin typeface="Palatino Linotype"/>
              </a:rPr>
              <a:t>Piłsudskiego</a:t>
            </a:r>
            <a:endParaRPr lang="en-US" sz="4500">
              <a:latin typeface="Palatino Linotype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8EE0A06-0D75-4225-A6BB-5D3019AAF94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698" r="5934"/>
          <a:stretch>
            <a:fillRect/>
          </a:stretch>
        </p:blipFill>
        <p:spPr>
          <a:xfrm>
            <a:off x="20" y="10"/>
            <a:ext cx="4504114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77901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D92152A-C907-11FF-CF9F-FE449F87BC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Slide Background">
            <a:extLst>
              <a:ext uri="{FF2B5EF4-FFF2-40B4-BE49-F238E27FC236}">
                <a16:creationId xmlns:a16="http://schemas.microsoft.com/office/drawing/2014/main" id="{9D768B77-8742-43A0-AF16-6AC4D378E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48B13CA8-CBEA-4805-955D-CEBE322365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3463118" cy="5486399"/>
          </a:xfrm>
          <a:prstGeom prst="rect">
            <a:avLst/>
          </a:prstGeom>
          <a:ln>
            <a:noFill/>
          </a:ln>
          <a:effectLst>
            <a:outerShdw blurRad="393700" dist="127000" dir="5400000" sx="95000" sy="95000" algn="t" rotWithShape="0">
              <a:srgbClr val="000000">
                <a:alpha val="3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5D3156C-4B70-BEB2-A074-B137A6DA3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379" y="2125371"/>
            <a:ext cx="2416032" cy="3859252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l">
              <a:lnSpc>
                <a:spcPct val="90000"/>
              </a:lnSpc>
            </a:pPr>
            <a:r>
              <a:rPr lang="en-US" sz="4000" dirty="0">
                <a:latin typeface="Palatino Linotype"/>
              </a:rPr>
              <a:t>Symbol </a:t>
            </a:r>
            <a:r>
              <a:rPr lang="en-US" sz="4000" err="1">
                <a:latin typeface="Palatino Linotype"/>
              </a:rPr>
              <a:t>ciągłości</a:t>
            </a:r>
            <a:r>
              <a:rPr lang="en-US" sz="4000" dirty="0">
                <a:latin typeface="Palatino Linotype"/>
              </a:rPr>
              <a:t> </a:t>
            </a:r>
            <a:r>
              <a:rPr lang="en-US" sz="4000" err="1">
                <a:latin typeface="Palatino Linotype"/>
              </a:rPr>
              <a:t>państwa</a:t>
            </a:r>
            <a:endParaRPr lang="en-US" sz="4000">
              <a:latin typeface="Palatino Linotype"/>
              <a:ea typeface="Calibri"/>
              <a:cs typeface="Calibri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3C190D8-30AE-5821-7601-1E914BF5A07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-1" b="1968"/>
          <a:stretch>
            <a:fillRect/>
          </a:stretch>
        </p:blipFill>
        <p:spPr>
          <a:xfrm>
            <a:off x="3463117" y="1"/>
            <a:ext cx="5680883" cy="6858000"/>
          </a:xfrm>
          <a:prstGeom prst="rect">
            <a:avLst/>
          </a:prstGeom>
          <a:effectLst>
            <a:outerShdw blurRad="254000" dist="190500" dir="5580000" sx="90000" sy="90000" algn="ctr" rotWithShape="0">
              <a:srgbClr val="000000">
                <a:alpha val="2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6442587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C3560F6-080A-5B82-C197-83D3DBD0F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https://s.twojahistoria.pl/uploads/2017/11/cop.jpg">
            <a:extLst>
              <a:ext uri="{FF2B5EF4-FFF2-40B4-BE49-F238E27FC236}">
                <a16:creationId xmlns:a16="http://schemas.microsoft.com/office/drawing/2014/main" id="{6DBF166E-D034-B3BD-C9E4-C4E6CE15CDB2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rcRect t="19257" b="5743"/>
          <a:stretch>
            <a:fillRect/>
          </a:stretch>
        </p:blipFill>
        <p:spPr>
          <a:xfrm>
            <a:off x="20" y="1"/>
            <a:ext cx="9143980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5204DE-6E76-AC8F-2004-623FB16A50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1122362"/>
            <a:ext cx="6858000" cy="2900518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4200">
                <a:solidFill>
                  <a:srgbClr val="FFFFFF"/>
                </a:solidFill>
              </a:rPr>
              <a:t>Stabilizacja waluty. Rozwijanie przemysłu i infrastruktury. Budowa Centralnego Okręgu Przemysłowego</a:t>
            </a:r>
          </a:p>
        </p:txBody>
      </p:sp>
    </p:spTree>
    <p:extLst>
      <p:ext uri="{BB962C8B-B14F-4D97-AF65-F5344CB8AC3E}">
        <p14:creationId xmlns:p14="http://schemas.microsoft.com/office/powerpoint/2010/main" val="301884798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96382EA-ADD5-710E-4E1E-ADF5E2340F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06DA9DF9-31F7-4056-B42E-878CC92417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1AC7D97-69E3-E977-7050-C483A6F4C3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601" y="643467"/>
            <a:ext cx="3465438" cy="456713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>
              <a:lnSpc>
                <a:spcPct val="90000"/>
              </a:lnSpc>
            </a:pPr>
            <a:r>
              <a:rPr lang="en-US" sz="3500" dirty="0" err="1"/>
              <a:t>Zacieśnianie</a:t>
            </a:r>
            <a:r>
              <a:rPr lang="en-US" sz="3500" dirty="0"/>
              <a:t> </a:t>
            </a:r>
            <a:r>
              <a:rPr lang="en-US" sz="3500" dirty="0" err="1"/>
              <a:t>relacji</a:t>
            </a:r>
            <a:r>
              <a:rPr lang="en-US" sz="3500" dirty="0"/>
              <a:t> </a:t>
            </a:r>
            <a:r>
              <a:rPr lang="en-US" sz="3500" b="1" dirty="0"/>
              <a:t>z </a:t>
            </a:r>
            <a:r>
              <a:rPr lang="en-US" sz="3500" b="1" dirty="0" err="1"/>
              <a:t>Francją</a:t>
            </a:r>
            <a:r>
              <a:rPr lang="en-US" sz="3500" dirty="0"/>
              <a:t> </a:t>
            </a:r>
            <a:r>
              <a:rPr lang="en-US" sz="3500" dirty="0" err="1"/>
              <a:t>oraz</a:t>
            </a:r>
            <a:r>
              <a:rPr lang="en-US" sz="3500" dirty="0"/>
              <a:t> </a:t>
            </a:r>
            <a:r>
              <a:rPr lang="en-US" sz="3500" dirty="0" err="1"/>
              <a:t>krajami</a:t>
            </a:r>
            <a:r>
              <a:rPr lang="en-US" sz="3500" dirty="0"/>
              <a:t> </a:t>
            </a:r>
            <a:r>
              <a:rPr lang="en-US" sz="3500" dirty="0" err="1"/>
              <a:t>takimi</a:t>
            </a:r>
            <a:r>
              <a:rPr lang="en-US" sz="3500" dirty="0"/>
              <a:t> jak </a:t>
            </a:r>
            <a:r>
              <a:rPr lang="en-US" sz="3500" dirty="0" err="1"/>
              <a:t>Węgry</a:t>
            </a:r>
            <a:r>
              <a:rPr lang="en-US" sz="3500" dirty="0"/>
              <a:t>, </a:t>
            </a:r>
            <a:r>
              <a:rPr lang="en-US" sz="3500" dirty="0" err="1"/>
              <a:t>Rumunia</a:t>
            </a:r>
            <a:r>
              <a:rPr lang="en-US" sz="3500" dirty="0"/>
              <a:t>, </a:t>
            </a:r>
            <a:r>
              <a:rPr lang="en-US" sz="3500" dirty="0" err="1"/>
              <a:t>Czechosłowacja</a:t>
            </a:r>
            <a:r>
              <a:rPr lang="en-US" sz="3500" dirty="0"/>
              <a:t>, </a:t>
            </a:r>
            <a:r>
              <a:rPr lang="en-US" sz="3500" dirty="0" err="1"/>
              <a:t>Jugosławia</a:t>
            </a:r>
            <a:r>
              <a:rPr lang="en-US" sz="3500" dirty="0"/>
              <a:t>, </a:t>
            </a:r>
            <a:r>
              <a:rPr lang="en-US" sz="3500" dirty="0" err="1"/>
              <a:t>oraz</a:t>
            </a:r>
            <a:r>
              <a:rPr lang="en-US" sz="3500" dirty="0"/>
              <a:t> </a:t>
            </a:r>
            <a:r>
              <a:rPr lang="en-US" sz="3500" b="1" dirty="0" err="1"/>
              <a:t>równowaga</a:t>
            </a:r>
            <a:r>
              <a:rPr lang="en-US" sz="3500" b="1" dirty="0"/>
              <a:t> z ZSRR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61A0DAC-BFC8-9944-9156-1257ED458A6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2435" r="24419" b="1"/>
          <a:stretch>
            <a:fillRect/>
          </a:stretch>
        </p:blipFill>
        <p:spPr>
          <a:xfrm>
            <a:off x="4671911" y="10"/>
            <a:ext cx="4472089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13996252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5328EEA-9758-4106-0ECC-BC76E36E5C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CC07320-C2CA-4E29-8481-9D9E143C77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A3ED105-2697-0A76-F45A-CD296AF3AB0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1839" r="8850"/>
          <a:stretch>
            <a:fillRect/>
          </a:stretch>
        </p:blipFill>
        <p:spPr>
          <a:xfrm>
            <a:off x="1891768" y="10"/>
            <a:ext cx="7252232" cy="68579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178FB36B-5BFE-42CA-BC60-1115E0D95E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30023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A601BF9-210E-FD7F-20DA-45853213A8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4171" y="743447"/>
            <a:ext cx="2980038" cy="3692028"/>
          </a:xfrm>
          <a:noFill/>
        </p:spPr>
        <p:txBody>
          <a:bodyPr vert="horz" lIns="91440" tIns="45720" rIns="91440" bIns="45720" rtlCol="0" anchor="b">
            <a:normAutofit/>
          </a:bodyPr>
          <a:lstStyle/>
          <a:p>
            <a:pPr algn="l">
              <a:lnSpc>
                <a:spcPct val="90000"/>
              </a:lnSpc>
            </a:pPr>
            <a:r>
              <a:rPr lang="en-US" sz="2500"/>
              <a:t>Jako prezydent, Mościcki wykorzystał swój wynalazek do uruchomienia fabryki nawozów sztucznych w Chorzowie, zwiększając wydajność produkcji.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82C420B-39E8-66C8-0148-950F14DD4B95}"/>
              </a:ext>
            </a:extLst>
          </p:cNvPr>
          <p:cNvSpPr txBox="1"/>
          <p:nvPr/>
        </p:nvSpPr>
        <p:spPr>
          <a:xfrm>
            <a:off x="4829800" y="6493221"/>
            <a:ext cx="5788216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Times New Roman"/>
                <a:cs typeface="Times New Roman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inforobert / fotopolska.eu</a:t>
            </a:r>
            <a:r>
              <a:rPr lang="en-US" sz="1600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1600" err="1">
                <a:solidFill>
                  <a:schemeClr val="bg1"/>
                </a:solidFill>
                <a:latin typeface="Times New Roman"/>
                <a:cs typeface="Times New Roman"/>
              </a:rPr>
              <a:t>fot</a:t>
            </a:r>
            <a:r>
              <a:rPr lang="en-US" sz="1600" dirty="0">
                <a:solidFill>
                  <a:schemeClr val="bg1"/>
                </a:solidFill>
                <a:latin typeface="Times New Roman"/>
                <a:cs typeface="Times New Roman"/>
              </a:rPr>
              <a:t>. CC BY-SA 3.0</a:t>
            </a:r>
          </a:p>
        </p:txBody>
      </p:sp>
    </p:spTree>
    <p:extLst>
      <p:ext uri="{BB962C8B-B14F-4D97-AF65-F5344CB8AC3E}">
        <p14:creationId xmlns:p14="http://schemas.microsoft.com/office/powerpoint/2010/main" val="328491463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F721D2E-2BD5-E7F3-3791-B068EFFB98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5A7DC6B-8810-EA9B-5D9A-C29F588494D3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rcRect l="198" r="5802" b="-1"/>
          <a:stretch>
            <a:fillRect/>
          </a:stretch>
        </p:blipFill>
        <p:spPr>
          <a:xfrm>
            <a:off x="20" y="1"/>
            <a:ext cx="9143980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2F572C5-2DED-B981-22BB-701D1D3FD9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1122362"/>
            <a:ext cx="6858000" cy="2900518"/>
          </a:xfrm>
        </p:spPr>
        <p:txBody>
          <a:bodyPr vert="horz" lIns="91440" tIns="45720" rIns="91440" bIns="45720" rtlCol="0" anchor="b">
            <a:normAutofit/>
          </a:bodyPr>
          <a:lstStyle/>
          <a:p>
            <a:pPr marL="457200" lvl="1" algn="ctr" rtl="0">
              <a:lnSpc>
                <a:spcPct val="90000"/>
              </a:lnSpc>
              <a:spcBef>
                <a:spcPct val="0"/>
              </a:spcBef>
            </a:pPr>
            <a:r>
              <a:rPr lang="en-US" sz="2900" b="1" kern="120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Zainicjował</a:t>
            </a:r>
            <a:r>
              <a:rPr lang="en-US" sz="29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900" b="1" kern="120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reformy</a:t>
            </a:r>
            <a:r>
              <a:rPr lang="en-US" sz="29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w </a:t>
            </a:r>
            <a:r>
              <a:rPr lang="en-US" sz="2900" b="1" kern="120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szkołach</a:t>
            </a:r>
            <a:r>
              <a:rPr lang="en-US" sz="29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900" b="1" kern="120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zawodowych</a:t>
            </a:r>
            <a:r>
              <a:rPr lang="en-US" sz="29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900" b="1" kern="120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i</a:t>
            </a:r>
            <a:r>
              <a:rPr lang="en-US" sz="29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900" b="1" kern="120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technicznych</a:t>
            </a:r>
            <a:r>
              <a:rPr lang="en-US" sz="29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, </a:t>
            </a:r>
            <a:r>
              <a:rPr lang="en-US" sz="2900" b="1" kern="120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wprowadzając</a:t>
            </a:r>
            <a:r>
              <a:rPr lang="en-US" sz="29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900" b="1" kern="120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nowe</a:t>
            </a:r>
            <a:r>
              <a:rPr lang="en-US" sz="29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900" b="1" kern="120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programy</a:t>
            </a:r>
            <a:r>
              <a:rPr lang="en-US" sz="29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900" b="1" kern="120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edukacyjne</a:t>
            </a:r>
            <a:r>
              <a:rPr lang="en-US" sz="29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.</a:t>
            </a:r>
            <a:endParaRPr lang="en-US" sz="2900" b="1" kern="1200" dirty="0">
              <a:solidFill>
                <a:srgbClr val="FFFFFF"/>
              </a:solidFill>
              <a:latin typeface="+mj-lt"/>
              <a:ea typeface="Calibri"/>
              <a:cs typeface="Calibri"/>
            </a:endParaRPr>
          </a:p>
          <a:p>
            <a:pPr marL="457200" lvl="1" algn="ctr" rtl="0">
              <a:lnSpc>
                <a:spcPct val="90000"/>
              </a:lnSpc>
              <a:spcBef>
                <a:spcPct val="0"/>
              </a:spcBef>
            </a:pPr>
            <a:r>
              <a:rPr lang="en-US" sz="2900" b="1" kern="120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Wspierał</a:t>
            </a:r>
            <a:r>
              <a:rPr lang="en-US" sz="29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900" b="1" kern="120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finansowo</a:t>
            </a:r>
            <a:r>
              <a:rPr lang="en-US" sz="29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900" b="1" kern="120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uczelnie</a:t>
            </a:r>
            <a:r>
              <a:rPr lang="en-US" sz="29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900" b="1" kern="120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techniczne</a:t>
            </a:r>
            <a:r>
              <a:rPr lang="en-US" sz="29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, co </a:t>
            </a:r>
            <a:r>
              <a:rPr lang="en-US" sz="2900" b="1" kern="120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pozwoliło</a:t>
            </a:r>
            <a:r>
              <a:rPr lang="en-US" sz="29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900" b="1" kern="120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na</a:t>
            </a:r>
            <a:r>
              <a:rPr lang="en-US" sz="29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900" b="1" kern="120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rozwój</a:t>
            </a:r>
            <a:r>
              <a:rPr lang="en-US" sz="29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ich </a:t>
            </a:r>
            <a:r>
              <a:rPr lang="en-US" sz="2900" b="1" kern="120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infrastruktury</a:t>
            </a:r>
            <a:r>
              <a:rPr lang="en-US" sz="29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.</a:t>
            </a:r>
            <a:endParaRPr lang="en-US" sz="2900" b="1" kern="1200" dirty="0">
              <a:solidFill>
                <a:srgbClr val="FFFFFF"/>
              </a:solidFill>
              <a:latin typeface="+mj-lt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722720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026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09600"/>
          </a:xfrm>
        </p:spPr>
        <p:txBody>
          <a:bodyPr>
            <a:normAutofit fontScale="90000"/>
          </a:bodyPr>
          <a:lstStyle/>
          <a:p>
            <a:r>
              <a:rPr lang="pl-PL" sz="3600" b="1" dirty="0">
                <a:latin typeface="Arial"/>
                <a:cs typeface="Arial"/>
              </a:rPr>
              <a:t>Kalendarium 1</a:t>
            </a:r>
            <a:endParaRPr lang="en-GB" sz="3600" b="1" dirty="0">
              <a:latin typeface="Arial"/>
              <a:cs typeface="Arial"/>
            </a:endParaRPr>
          </a:p>
        </p:txBody>
      </p:sp>
      <p:graphicFrame>
        <p:nvGraphicFramePr>
          <p:cNvPr id="6" name="Tabe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7986649"/>
              </p:ext>
            </p:extLst>
          </p:nvPr>
        </p:nvGraphicFramePr>
        <p:xfrm>
          <a:off x="179512" y="620688"/>
          <a:ext cx="8820472" cy="5836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892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311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marL="0" marR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l-PL" sz="1800" b="1" i="0" u="none" strike="noStrike" noProof="0" dirty="0">
                          <a:latin typeface="Calibri"/>
                        </a:rPr>
                        <a:t>Młodość i Emigracja</a:t>
                      </a:r>
                      <a:endParaRPr lang="en-US" b="1" dirty="0"/>
                    </a:p>
                  </a:txBody>
                  <a:tcPr>
                    <a:solidFill>
                      <a:srgbClr val="CC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pl-PL" sz="1800" dirty="0"/>
                        <a:t>1867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pl-PL" sz="2000" b="1" i="0" u="none" strike="noStrike" kern="1200" noProof="0" dirty="0">
                          <a:solidFill>
                            <a:schemeClr val="tx1"/>
                          </a:solidFill>
                          <a:latin typeface="Calibri"/>
                        </a:rPr>
                        <a:t>1 grudnia 1867</a:t>
                      </a:r>
                      <a:r>
                        <a:rPr lang="pl-PL" sz="2000" b="0" i="0" u="none" strike="noStrike" kern="1200" noProof="0" dirty="0">
                          <a:solidFill>
                            <a:schemeClr val="tx1"/>
                          </a:solidFill>
                          <a:latin typeface="Calibri"/>
                        </a:rPr>
                        <a:t> - urodził się Ignacy Mościcki w Mierzanowie (mazowieckie)</a:t>
                      </a:r>
                      <a:endParaRPr lang="pl-PL" sz="2000" b="0" i="0" u="none" strike="noStrike" kern="1200" noProof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39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pl-PL" sz="1800" b="0" i="0" u="none" strike="noStrike" noProof="0" dirty="0">
                          <a:solidFill>
                            <a:srgbClr val="000000"/>
                          </a:solidFill>
                          <a:latin typeface="Calibri"/>
                        </a:rPr>
                        <a:t>1892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pl-PL" sz="2000" b="0" i="0" u="none" strike="noStrike" kern="1200" noProof="0" dirty="0">
                          <a:solidFill>
                            <a:srgbClr val="000000"/>
                          </a:solidFill>
                        </a:rPr>
                        <a:t>Wyjeżdża </a:t>
                      </a:r>
                      <a:r>
                        <a:rPr lang="pl-PL" sz="2000" b="1" i="0" u="none" strike="noStrike" kern="1200" noProof="0" dirty="0">
                          <a:solidFill>
                            <a:srgbClr val="000000"/>
                          </a:solidFill>
                        </a:rPr>
                        <a:t>do Londynu</a:t>
                      </a:r>
                      <a:r>
                        <a:rPr lang="pl-PL" sz="2000" b="0" i="0" u="none" strike="noStrike" kern="1200" noProof="0" dirty="0">
                          <a:solidFill>
                            <a:srgbClr val="000000"/>
                          </a:solidFill>
                        </a:rPr>
                        <a:t>, uciekając przed aresztowaniem za działalność niepodległościową, gdzie uczy się rzemiosła i </a:t>
                      </a:r>
                      <a:r>
                        <a:rPr lang="pl-PL" sz="2000" b="1" i="0" u="none" strike="noStrike" kern="1200" noProof="0" dirty="0">
                          <a:solidFill>
                            <a:srgbClr val="000000"/>
                          </a:solidFill>
                        </a:rPr>
                        <a:t>poznaje Józefa Piłsudskiego</a:t>
                      </a:r>
                      <a:r>
                        <a:rPr lang="pl-PL" sz="2000" b="0" i="0" u="none" strike="noStrike" kern="1200" noProof="0" dirty="0">
                          <a:solidFill>
                            <a:srgbClr val="000000"/>
                          </a:solidFill>
                        </a:rPr>
                        <a:t>.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55797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l-PL" sz="1800" dirty="0"/>
                        <a:t>1897</a:t>
                      </a:r>
                      <a:endParaRPr lang="en-GB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pl-PL" sz="2000" b="0" i="0" u="none" strike="noStrike" baseline="0" noProof="0" dirty="0">
                          <a:latin typeface="Calibri"/>
                        </a:rPr>
                        <a:t>Otrzymuje asystenturę na </a:t>
                      </a:r>
                      <a:r>
                        <a:rPr lang="pl-PL" sz="2000" b="1" i="0" u="none" strike="noStrike" baseline="0" noProof="0" dirty="0">
                          <a:latin typeface="Calibri"/>
                        </a:rPr>
                        <a:t>Uniwersytecie we Fryburgu</a:t>
                      </a:r>
                      <a:r>
                        <a:rPr lang="pl-PL" sz="2000" b="0" i="0" u="none" strike="noStrike" baseline="0" noProof="0" dirty="0">
                          <a:latin typeface="Calibri"/>
                        </a:rPr>
                        <a:t> w Szwajcarii. Rozpoczyna wielką karierę naukową.</a:t>
                      </a:r>
                      <a:endParaRPr lang="en-US" sz="2000"/>
                    </a:p>
                    <a:p>
                      <a:pPr lvl="0">
                        <a:buNone/>
                      </a:pPr>
                      <a:endParaRPr lang="pl-PL" sz="1800" b="0" i="0" u="none" strike="noStrike" baseline="0" noProof="0" dirty="0">
                        <a:latin typeface="Calibri"/>
                      </a:endParaRPr>
                    </a:p>
                    <a:p>
                      <a:pPr lvl="0">
                        <a:buNone/>
                      </a:pPr>
                      <a:r>
                        <a:rPr lang="pl-PL" sz="1600" b="0" i="1" u="none" strike="noStrike" baseline="0" noProof="0" dirty="0">
                          <a:latin typeface="Calibri"/>
                        </a:rPr>
                        <a:t>Odkrycie elektronu przez J.J. Thomsona - początek ery elektroniki.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pl-PL" sz="1800" b="1" dirty="0"/>
                        <a:t>Złota Era Wynalazków</a:t>
                      </a:r>
                    </a:p>
                  </a:txBody>
                  <a:tcPr>
                    <a:solidFill>
                      <a:srgbClr val="CC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pl-PL" sz="1800" dirty="0"/>
                        <a:t>1903</a:t>
                      </a:r>
                      <a:endParaRPr lang="en-GB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pl-PL" sz="2000" b="0" i="0" u="none" strike="noStrike" baseline="0" noProof="0" dirty="0">
                          <a:latin typeface="Calibri"/>
                        </a:rPr>
                        <a:t>Opracowuje metodę produkcji </a:t>
                      </a:r>
                      <a:r>
                        <a:rPr lang="pl-PL" sz="2000" b="1" i="0" u="none" strike="noStrike" baseline="0" noProof="0" dirty="0">
                          <a:latin typeface="Calibri"/>
                        </a:rPr>
                        <a:t>kwasu azotowego</a:t>
                      </a:r>
                      <a:r>
                        <a:rPr lang="pl-PL" sz="2000" b="0" i="0" u="none" strike="noStrike" baseline="0" noProof="0" dirty="0">
                          <a:latin typeface="Calibri"/>
                        </a:rPr>
                        <a:t> z powietrza.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pl-PL" sz="1800" dirty="0"/>
                        <a:t>1904</a:t>
                      </a:r>
                      <a:endParaRPr lang="en-GB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pl-PL" sz="2000" b="0" i="0" u="none" strike="noStrike" kern="1200" noProof="0" dirty="0">
                          <a:solidFill>
                            <a:schemeClr val="tx1"/>
                          </a:solidFill>
                        </a:rPr>
                        <a:t>Patentuje </a:t>
                      </a:r>
                      <a:r>
                        <a:rPr lang="pl-PL" sz="2000" b="1" i="0" u="none" strike="noStrike" kern="1200" noProof="0" dirty="0">
                          <a:solidFill>
                            <a:schemeClr val="tx1"/>
                          </a:solidFill>
                        </a:rPr>
                        <a:t>wysokonapięciowe kondensatory</a:t>
                      </a:r>
                      <a:r>
                        <a:rPr lang="pl-PL" sz="2000" b="0" i="0" u="none" strike="noStrike" kern="1200" noProof="0" dirty="0">
                          <a:solidFill>
                            <a:schemeClr val="tx1"/>
                          </a:solidFill>
                        </a:rPr>
                        <a:t> szklane i publikuje pracę o </a:t>
                      </a:r>
                      <a:r>
                        <a:rPr lang="pl-PL" sz="2000" b="1" i="0" u="none" strike="noStrike" kern="1200" noProof="0" dirty="0">
                          <a:solidFill>
                            <a:schemeClr val="tx1"/>
                          </a:solidFill>
                        </a:rPr>
                        <a:t>dielektrykach</a:t>
                      </a:r>
                      <a:r>
                        <a:rPr lang="pl-PL" sz="2000" b="0" i="0" u="none" strike="noStrike" kern="1200" noProof="0" dirty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pl-PL" sz="1800" dirty="0"/>
                        <a:t>1912</a:t>
                      </a:r>
                      <a:endParaRPr lang="en-GB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pl-PL" sz="2000" b="0" i="0" u="none" strike="noStrike" kern="1200" noProof="0" dirty="0">
                          <a:solidFill>
                            <a:schemeClr val="tx1"/>
                          </a:solidFill>
                        </a:rPr>
                        <a:t>Wraca do Lwowa, obejmuje </a:t>
                      </a:r>
                      <a:r>
                        <a:rPr lang="pl-PL" sz="2000" b="1" i="0" u="none" strike="noStrike" kern="1200" noProof="0" dirty="0">
                          <a:solidFill>
                            <a:schemeClr val="tx1"/>
                          </a:solidFill>
                        </a:rPr>
                        <a:t>Katedrę Elektrochemii</a:t>
                      </a:r>
                      <a:r>
                        <a:rPr lang="pl-PL" sz="2000" b="0" i="0" u="none" strike="noStrike" kern="1200" noProof="0" dirty="0">
                          <a:solidFill>
                            <a:schemeClr val="tx1"/>
                          </a:solidFill>
                        </a:rPr>
                        <a:t> na Politechnice Lwowskiej.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l-PL" sz="1800" dirty="0"/>
                        <a:t>1914</a:t>
                      </a:r>
                      <a:endParaRPr lang="en-GB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6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Wybuch I wojny światowej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D3A333F-6F4D-220E-024C-A05FCFBDFB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A54670-98AB-8CD1-EB2E-CED9B256A9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5074024"/>
            <a:ext cx="7581900" cy="598032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457200" lvl="1" algn="l" rtl="0">
              <a:lnSpc>
                <a:spcPct val="90000"/>
              </a:lnSpc>
              <a:spcBef>
                <a:spcPct val="0"/>
              </a:spcBef>
            </a:pPr>
            <a:r>
              <a:rPr lang="en-US" sz="2400" kern="1200" err="1">
                <a:solidFill>
                  <a:schemeClr val="tx1"/>
                </a:solidFill>
                <a:latin typeface="Palatino Linotype"/>
                <a:ea typeface="+mj-ea"/>
                <a:cs typeface="+mj-cs"/>
              </a:rPr>
              <a:t>Aktywnie</a:t>
            </a:r>
            <a:r>
              <a:rPr lang="en-US" sz="2400" kern="1200" dirty="0">
                <a:solidFill>
                  <a:schemeClr val="tx1"/>
                </a:solidFill>
                <a:latin typeface="Palatino Linotype"/>
                <a:ea typeface="+mj-ea"/>
                <a:cs typeface="+mj-cs"/>
              </a:rPr>
              <a:t> </a:t>
            </a:r>
            <a:r>
              <a:rPr lang="en-US" sz="2400" kern="1200" err="1">
                <a:solidFill>
                  <a:schemeClr val="tx1"/>
                </a:solidFill>
                <a:latin typeface="Palatino Linotype"/>
                <a:ea typeface="+mj-ea"/>
                <a:cs typeface="+mj-cs"/>
              </a:rPr>
              <a:t>popierał</a:t>
            </a:r>
            <a:r>
              <a:rPr lang="en-US" sz="2400" kern="1200" dirty="0">
                <a:solidFill>
                  <a:schemeClr val="tx1"/>
                </a:solidFill>
                <a:latin typeface="Palatino Linotype"/>
                <a:ea typeface="+mj-ea"/>
                <a:cs typeface="+mj-cs"/>
              </a:rPr>
              <a:t> </a:t>
            </a:r>
            <a:r>
              <a:rPr lang="en-US" sz="2400" kern="1200" err="1">
                <a:solidFill>
                  <a:schemeClr val="tx1"/>
                </a:solidFill>
                <a:latin typeface="Palatino Linotype"/>
                <a:ea typeface="+mj-ea"/>
                <a:cs typeface="+mj-cs"/>
              </a:rPr>
              <a:t>projekty</a:t>
            </a:r>
            <a:r>
              <a:rPr lang="en-US" sz="2400" kern="1200" dirty="0">
                <a:solidFill>
                  <a:schemeClr val="tx1"/>
                </a:solidFill>
                <a:latin typeface="Palatino Linotype"/>
                <a:ea typeface="+mj-ea"/>
                <a:cs typeface="+mj-cs"/>
              </a:rPr>
              <a:t> </a:t>
            </a:r>
            <a:r>
              <a:rPr lang="en-US" sz="2400" kern="1200" err="1">
                <a:solidFill>
                  <a:schemeClr val="tx1"/>
                </a:solidFill>
                <a:latin typeface="Palatino Linotype"/>
                <a:ea typeface="+mj-ea"/>
                <a:cs typeface="+mj-cs"/>
              </a:rPr>
              <a:t>badawcze</a:t>
            </a:r>
            <a:r>
              <a:rPr lang="en-US" sz="2400" kern="1200" dirty="0">
                <a:solidFill>
                  <a:schemeClr val="tx1"/>
                </a:solidFill>
                <a:latin typeface="Palatino Linotype"/>
                <a:ea typeface="+mj-ea"/>
                <a:cs typeface="+mj-cs"/>
              </a:rPr>
              <a:t>.</a:t>
            </a:r>
            <a:br>
              <a:rPr lang="en-US" sz="2400" kern="1200" dirty="0">
                <a:latin typeface="Palatino Linotype"/>
                <a:ea typeface="+mj-ea"/>
                <a:cs typeface="+mj-cs"/>
              </a:rPr>
            </a:br>
            <a:br>
              <a:rPr lang="en-US" sz="2400" kern="1200" dirty="0">
                <a:latin typeface="Palatino Linotype"/>
                <a:ea typeface="+mj-ea"/>
                <a:cs typeface="+mj-cs"/>
              </a:rPr>
            </a:br>
            <a:r>
              <a:rPr lang="en-US" sz="2400" kern="1200" err="1">
                <a:solidFill>
                  <a:schemeClr val="tx1"/>
                </a:solidFill>
                <a:latin typeface="Palatino Linotype"/>
                <a:ea typeface="+mj-ea"/>
                <a:cs typeface="+mj-cs"/>
              </a:rPr>
              <a:t>Dawał</a:t>
            </a:r>
            <a:r>
              <a:rPr lang="en-US" sz="2400" kern="1200" dirty="0">
                <a:solidFill>
                  <a:schemeClr val="tx1"/>
                </a:solidFill>
                <a:latin typeface="Palatino Linotype"/>
                <a:ea typeface="+mj-ea"/>
                <a:cs typeface="+mj-cs"/>
              </a:rPr>
              <a:t> </a:t>
            </a:r>
            <a:r>
              <a:rPr lang="en-US" sz="2400" kern="1200" err="1">
                <a:solidFill>
                  <a:schemeClr val="tx1"/>
                </a:solidFill>
                <a:latin typeface="Palatino Linotype"/>
                <a:ea typeface="+mj-ea"/>
                <a:cs typeface="+mj-cs"/>
              </a:rPr>
              <a:t>młodym</a:t>
            </a:r>
            <a:r>
              <a:rPr lang="en-US" sz="2400" kern="1200" dirty="0">
                <a:solidFill>
                  <a:schemeClr val="tx1"/>
                </a:solidFill>
                <a:latin typeface="Palatino Linotype"/>
                <a:ea typeface="+mj-ea"/>
                <a:cs typeface="+mj-cs"/>
              </a:rPr>
              <a:t> </a:t>
            </a:r>
            <a:r>
              <a:rPr lang="en-US" sz="2400" kern="1200" err="1">
                <a:solidFill>
                  <a:schemeClr val="tx1"/>
                </a:solidFill>
                <a:latin typeface="Palatino Linotype"/>
                <a:ea typeface="+mj-ea"/>
                <a:cs typeface="+mj-cs"/>
              </a:rPr>
              <a:t>inżynierom</a:t>
            </a:r>
            <a:r>
              <a:rPr lang="en-US" sz="2400" kern="1200" dirty="0">
                <a:solidFill>
                  <a:schemeClr val="tx1"/>
                </a:solidFill>
                <a:latin typeface="Palatino Linotype"/>
                <a:ea typeface="+mj-ea"/>
                <a:cs typeface="+mj-cs"/>
              </a:rPr>
              <a:t> </a:t>
            </a:r>
            <a:r>
              <a:rPr lang="en-US" sz="2400" kern="1200" err="1">
                <a:solidFill>
                  <a:schemeClr val="tx1"/>
                </a:solidFill>
                <a:latin typeface="Palatino Linotype"/>
                <a:ea typeface="+mj-ea"/>
                <a:cs typeface="+mj-cs"/>
              </a:rPr>
              <a:t>szansę</a:t>
            </a:r>
            <a:r>
              <a:rPr lang="en-US" sz="2400" kern="1200" dirty="0">
                <a:solidFill>
                  <a:schemeClr val="tx1"/>
                </a:solidFill>
                <a:latin typeface="Palatino Linotype"/>
                <a:ea typeface="+mj-ea"/>
                <a:cs typeface="+mj-cs"/>
              </a:rPr>
              <a:t> </a:t>
            </a:r>
            <a:r>
              <a:rPr lang="en-US" sz="2400" kern="1200" err="1">
                <a:solidFill>
                  <a:schemeClr val="tx1"/>
                </a:solidFill>
                <a:latin typeface="Palatino Linotype"/>
                <a:ea typeface="+mj-ea"/>
                <a:cs typeface="+mj-cs"/>
              </a:rPr>
              <a:t>na</a:t>
            </a:r>
            <a:r>
              <a:rPr lang="en-US" sz="2400" kern="1200" dirty="0">
                <a:solidFill>
                  <a:schemeClr val="tx1"/>
                </a:solidFill>
                <a:latin typeface="Palatino Linotype"/>
                <a:ea typeface="+mj-ea"/>
                <a:cs typeface="+mj-cs"/>
              </a:rPr>
              <a:t> </a:t>
            </a:r>
            <a:r>
              <a:rPr lang="en-US" sz="2400" kern="1200" err="1">
                <a:solidFill>
                  <a:schemeClr val="tx1"/>
                </a:solidFill>
                <a:latin typeface="Palatino Linotype"/>
                <a:ea typeface="+mj-ea"/>
                <a:cs typeface="+mj-cs"/>
              </a:rPr>
              <a:t>zdobycie</a:t>
            </a:r>
            <a:r>
              <a:rPr lang="en-US" sz="2400" kern="1200" dirty="0">
                <a:solidFill>
                  <a:schemeClr val="tx1"/>
                </a:solidFill>
                <a:latin typeface="Palatino Linotype"/>
                <a:ea typeface="+mj-ea"/>
                <a:cs typeface="+mj-cs"/>
              </a:rPr>
              <a:t> </a:t>
            </a:r>
            <a:r>
              <a:rPr lang="en-US" sz="2400" kern="1200" err="1">
                <a:solidFill>
                  <a:schemeClr val="tx1"/>
                </a:solidFill>
                <a:latin typeface="Palatino Linotype"/>
                <a:ea typeface="+mj-ea"/>
                <a:cs typeface="+mj-cs"/>
              </a:rPr>
              <a:t>cennego</a:t>
            </a:r>
            <a:r>
              <a:rPr lang="en-US" sz="2400" kern="1200" dirty="0">
                <a:solidFill>
                  <a:schemeClr val="tx1"/>
                </a:solidFill>
                <a:latin typeface="Palatino Linotype"/>
                <a:ea typeface="+mj-ea"/>
                <a:cs typeface="+mj-cs"/>
              </a:rPr>
              <a:t> </a:t>
            </a:r>
            <a:r>
              <a:rPr lang="en-US" sz="2400" kern="1200" err="1">
                <a:solidFill>
                  <a:schemeClr val="tx1"/>
                </a:solidFill>
                <a:latin typeface="Palatino Linotype"/>
                <a:ea typeface="+mj-ea"/>
                <a:cs typeface="+mj-cs"/>
              </a:rPr>
              <a:t>doświadczenia</a:t>
            </a:r>
            <a:r>
              <a:rPr lang="en-US" sz="2400" kern="1200" dirty="0">
                <a:solidFill>
                  <a:schemeClr val="tx1"/>
                </a:solidFill>
                <a:latin typeface="Palatino Linotype"/>
                <a:ea typeface="+mj-ea"/>
                <a:cs typeface="+mj-cs"/>
              </a:rPr>
              <a:t>, </a:t>
            </a:r>
            <a:r>
              <a:rPr lang="en-US" sz="2400" kern="1200" err="1">
                <a:solidFill>
                  <a:schemeClr val="tx1"/>
                </a:solidFill>
                <a:latin typeface="Palatino Linotype"/>
                <a:ea typeface="+mj-ea"/>
                <a:cs typeface="+mj-cs"/>
              </a:rPr>
              <a:t>poprzez</a:t>
            </a:r>
            <a:r>
              <a:rPr lang="en-US" sz="2400" kern="1200" dirty="0">
                <a:solidFill>
                  <a:schemeClr val="tx1"/>
                </a:solidFill>
                <a:latin typeface="Palatino Linotype"/>
                <a:ea typeface="+mj-ea"/>
                <a:cs typeface="+mj-cs"/>
              </a:rPr>
              <a:t> </a:t>
            </a:r>
            <a:r>
              <a:rPr lang="en-US" sz="2400" kern="1200" err="1">
                <a:solidFill>
                  <a:schemeClr val="tx1"/>
                </a:solidFill>
                <a:latin typeface="Palatino Linotype"/>
                <a:ea typeface="+mj-ea"/>
                <a:cs typeface="+mj-cs"/>
              </a:rPr>
              <a:t>staże</a:t>
            </a:r>
            <a:r>
              <a:rPr lang="en-US" sz="2400" kern="1200" dirty="0">
                <a:solidFill>
                  <a:schemeClr val="tx1"/>
                </a:solidFill>
                <a:latin typeface="Palatino Linotype"/>
                <a:ea typeface="+mj-ea"/>
                <a:cs typeface="+mj-cs"/>
              </a:rPr>
              <a:t> </a:t>
            </a:r>
            <a:r>
              <a:rPr lang="en-US" sz="2400" kern="1200" err="1">
                <a:solidFill>
                  <a:schemeClr val="tx1"/>
                </a:solidFill>
                <a:latin typeface="Palatino Linotype"/>
                <a:ea typeface="+mj-ea"/>
                <a:cs typeface="+mj-cs"/>
              </a:rPr>
              <a:t>i</a:t>
            </a:r>
            <a:r>
              <a:rPr lang="en-US" sz="2400" kern="1200" dirty="0">
                <a:solidFill>
                  <a:schemeClr val="tx1"/>
                </a:solidFill>
                <a:latin typeface="Palatino Linotype"/>
                <a:ea typeface="+mj-ea"/>
                <a:cs typeface="+mj-cs"/>
              </a:rPr>
              <a:t> </a:t>
            </a:r>
            <a:r>
              <a:rPr lang="en-US" sz="2400" kern="1200" err="1">
                <a:solidFill>
                  <a:schemeClr val="tx1"/>
                </a:solidFill>
                <a:latin typeface="Palatino Linotype"/>
                <a:ea typeface="+mj-ea"/>
                <a:cs typeface="+mj-cs"/>
              </a:rPr>
              <a:t>pracę</a:t>
            </a:r>
            <a:r>
              <a:rPr lang="en-US" sz="2400" kern="1200" dirty="0">
                <a:solidFill>
                  <a:schemeClr val="tx1"/>
                </a:solidFill>
                <a:latin typeface="Palatino Linotype"/>
                <a:ea typeface="+mj-ea"/>
                <a:cs typeface="+mj-cs"/>
              </a:rPr>
              <a:t> </a:t>
            </a:r>
            <a:r>
              <a:rPr lang="en-US" sz="2400" kern="1200" err="1">
                <a:solidFill>
                  <a:schemeClr val="tx1"/>
                </a:solidFill>
                <a:latin typeface="Palatino Linotype"/>
                <a:ea typeface="+mj-ea"/>
                <a:cs typeface="+mj-cs"/>
              </a:rPr>
              <a:t>przy</a:t>
            </a:r>
            <a:r>
              <a:rPr lang="en-US" sz="2400" kern="1200" dirty="0">
                <a:solidFill>
                  <a:schemeClr val="tx1"/>
                </a:solidFill>
                <a:latin typeface="Palatino Linotype"/>
                <a:ea typeface="+mj-ea"/>
                <a:cs typeface="+mj-cs"/>
              </a:rPr>
              <a:t> </a:t>
            </a:r>
            <a:r>
              <a:rPr lang="en-US" sz="2400" kern="1200" err="1">
                <a:solidFill>
                  <a:schemeClr val="tx1"/>
                </a:solidFill>
                <a:latin typeface="Palatino Linotype"/>
                <a:ea typeface="+mj-ea"/>
                <a:cs typeface="+mj-cs"/>
              </a:rPr>
              <a:t>konkretnych</a:t>
            </a:r>
            <a:r>
              <a:rPr lang="en-US" sz="2400" kern="1200" dirty="0">
                <a:solidFill>
                  <a:schemeClr val="tx1"/>
                </a:solidFill>
                <a:latin typeface="Palatino Linotype"/>
                <a:ea typeface="+mj-ea"/>
                <a:cs typeface="+mj-cs"/>
              </a:rPr>
              <a:t> </a:t>
            </a:r>
            <a:r>
              <a:rPr lang="en-US" sz="2400" kern="1200" err="1">
                <a:solidFill>
                  <a:schemeClr val="tx1"/>
                </a:solidFill>
                <a:latin typeface="Palatino Linotype"/>
                <a:ea typeface="+mj-ea"/>
                <a:cs typeface="+mj-cs"/>
              </a:rPr>
              <a:t>projektach</a:t>
            </a:r>
            <a:r>
              <a:rPr lang="en-US" sz="2400" kern="1200" dirty="0">
                <a:solidFill>
                  <a:schemeClr val="tx1"/>
                </a:solidFill>
                <a:latin typeface="Palatino Linotype"/>
                <a:ea typeface="+mj-ea"/>
                <a:cs typeface="+mj-cs"/>
              </a:rPr>
              <a:t>.</a:t>
            </a:r>
          </a:p>
        </p:txBody>
      </p:sp>
      <p:pic>
        <p:nvPicPr>
          <p:cNvPr id="3" name="Picture 2" descr="ALT_JEDNOSTKA &quot;Prezydent RP Ignacy Mościcki z rodziną&quot;">
            <a:extLst>
              <a:ext uri="{FF2B5EF4-FFF2-40B4-BE49-F238E27FC236}">
                <a16:creationId xmlns:a16="http://schemas.microsoft.com/office/drawing/2014/main" id="{3CCF74BD-08D6-72BF-889C-9CC56758BA6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1409" b="33940"/>
          <a:stretch>
            <a:fillRect/>
          </a:stretch>
        </p:blipFill>
        <p:spPr>
          <a:xfrm>
            <a:off x="20" y="-39"/>
            <a:ext cx="9143980" cy="4172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18718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1D47940-72AC-B08F-C119-DF23D12126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9089EED9-F54D-4F20-A2C6-949DE41769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E46F721-3785-414D-8697-16AF490E68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72000" y="0"/>
            <a:ext cx="4572000" cy="6858000"/>
          </a:xfrm>
          <a:prstGeom prst="rect">
            <a:avLst/>
          </a:pr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C76DA2-0856-F36F-DA4A-7E8D9F570A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1995" y="848897"/>
            <a:ext cx="3439171" cy="4213339"/>
          </a:xfrm>
        </p:spPr>
        <p:txBody>
          <a:bodyPr vert="horz" lIns="91440" tIns="45720" rIns="91440" bIns="45720" rtlCol="0" anchor="b">
            <a:noAutofit/>
          </a:bodyPr>
          <a:lstStyle/>
          <a:p>
            <a:pPr marL="457200" lvl="1" algn="ctr" rtl="0">
              <a:lnSpc>
                <a:spcPct val="90000"/>
              </a:lnSpc>
              <a:spcBef>
                <a:spcPct val="0"/>
              </a:spcBef>
            </a:pPr>
            <a:r>
              <a:rPr lang="en-US" sz="32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Palatino Linotype"/>
                <a:ea typeface="+mj-ea"/>
                <a:cs typeface="+mj-cs"/>
              </a:rPr>
              <a:t>W 1933 r. </a:t>
            </a:r>
            <a:r>
              <a:rPr lang="en-US" sz="3200" kern="1200" err="1">
                <a:solidFill>
                  <a:schemeClr val="tx1">
                    <a:lumMod val="85000"/>
                    <a:lumOff val="15000"/>
                  </a:schemeClr>
                </a:solidFill>
                <a:latin typeface="Palatino Linotype"/>
                <a:ea typeface="+mj-ea"/>
                <a:cs typeface="+mj-cs"/>
              </a:rPr>
              <a:t>został</a:t>
            </a:r>
            <a:r>
              <a:rPr lang="en-US" sz="32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Palatino Linotype"/>
                <a:ea typeface="+mj-ea"/>
                <a:cs typeface="+mj-cs"/>
              </a:rPr>
              <a:t> </a:t>
            </a:r>
            <a:r>
              <a:rPr lang="en-US" sz="3200" kern="1200" err="1">
                <a:solidFill>
                  <a:schemeClr val="tx1">
                    <a:lumMod val="85000"/>
                    <a:lumOff val="15000"/>
                  </a:schemeClr>
                </a:solidFill>
                <a:latin typeface="Palatino Linotype"/>
                <a:ea typeface="+mj-ea"/>
                <a:cs typeface="+mj-cs"/>
              </a:rPr>
              <a:t>wybrany</a:t>
            </a:r>
            <a:r>
              <a:rPr lang="en-US" sz="32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Palatino Linotype"/>
                <a:ea typeface="+mj-ea"/>
                <a:cs typeface="+mj-cs"/>
              </a:rPr>
              <a:t> </a:t>
            </a:r>
            <a:r>
              <a:rPr lang="en-US" sz="3200" kern="1200" err="1">
                <a:solidFill>
                  <a:schemeClr val="tx1">
                    <a:lumMod val="85000"/>
                    <a:lumOff val="15000"/>
                  </a:schemeClr>
                </a:solidFill>
                <a:latin typeface="Palatino Linotype"/>
                <a:ea typeface="+mj-ea"/>
                <a:cs typeface="+mj-cs"/>
              </a:rPr>
              <a:t>przez</a:t>
            </a:r>
            <a:r>
              <a:rPr lang="en-US" sz="32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Palatino Linotype"/>
                <a:ea typeface="+mj-ea"/>
                <a:cs typeface="+mj-cs"/>
              </a:rPr>
              <a:t> </a:t>
            </a:r>
            <a:r>
              <a:rPr lang="en-US" sz="3200" kern="1200" err="1">
                <a:solidFill>
                  <a:schemeClr val="tx1">
                    <a:lumMod val="85000"/>
                    <a:lumOff val="15000"/>
                  </a:schemeClr>
                </a:solidFill>
                <a:latin typeface="Palatino Linotype"/>
                <a:ea typeface="+mj-ea"/>
                <a:cs typeface="+mj-cs"/>
              </a:rPr>
              <a:t>Zgromadzenie</a:t>
            </a:r>
            <a:r>
              <a:rPr lang="en-US" sz="32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Palatino Linotype"/>
                <a:ea typeface="+mj-ea"/>
                <a:cs typeface="+mj-cs"/>
              </a:rPr>
              <a:t> </a:t>
            </a:r>
            <a:r>
              <a:rPr lang="en-US" sz="3200" kern="1200" err="1">
                <a:solidFill>
                  <a:schemeClr val="tx1">
                    <a:lumMod val="85000"/>
                    <a:lumOff val="15000"/>
                  </a:schemeClr>
                </a:solidFill>
                <a:latin typeface="Palatino Linotype"/>
                <a:ea typeface="+mj-ea"/>
                <a:cs typeface="+mj-cs"/>
              </a:rPr>
              <a:t>Narodowe</a:t>
            </a:r>
            <a:r>
              <a:rPr lang="en-US" sz="32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Palatino Linotype"/>
                <a:ea typeface="+mj-ea"/>
                <a:cs typeface="+mj-cs"/>
              </a:rPr>
              <a:t> </a:t>
            </a:r>
            <a:r>
              <a:rPr lang="en-US" sz="3200" kern="1200" err="1">
                <a:solidFill>
                  <a:schemeClr val="tx1">
                    <a:lumMod val="85000"/>
                    <a:lumOff val="15000"/>
                  </a:schemeClr>
                </a:solidFill>
                <a:latin typeface="Palatino Linotype"/>
                <a:ea typeface="+mj-ea"/>
                <a:cs typeface="+mj-cs"/>
              </a:rPr>
              <a:t>na</a:t>
            </a:r>
            <a:r>
              <a:rPr lang="en-US" sz="32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Palatino Linotype"/>
                <a:ea typeface="+mj-ea"/>
                <a:cs typeface="+mj-cs"/>
              </a:rPr>
              <a:t> </a:t>
            </a:r>
            <a:r>
              <a:rPr lang="en-US" sz="3200" kern="1200" err="1">
                <a:solidFill>
                  <a:schemeClr val="tx1">
                    <a:lumMod val="85000"/>
                    <a:lumOff val="15000"/>
                  </a:schemeClr>
                </a:solidFill>
                <a:latin typeface="Palatino Linotype"/>
                <a:ea typeface="+mj-ea"/>
                <a:cs typeface="+mj-cs"/>
              </a:rPr>
              <a:t>drugą</a:t>
            </a:r>
            <a:r>
              <a:rPr lang="en-US" sz="32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Palatino Linotype"/>
                <a:ea typeface="+mj-ea"/>
                <a:cs typeface="+mj-cs"/>
              </a:rPr>
              <a:t> </a:t>
            </a:r>
            <a:r>
              <a:rPr lang="en-US" sz="3200" kern="1200" err="1">
                <a:solidFill>
                  <a:schemeClr val="tx1">
                    <a:lumMod val="85000"/>
                    <a:lumOff val="15000"/>
                  </a:schemeClr>
                </a:solidFill>
                <a:latin typeface="Palatino Linotype"/>
                <a:ea typeface="+mj-ea"/>
                <a:cs typeface="+mj-cs"/>
              </a:rPr>
              <a:t>kadencję</a:t>
            </a:r>
            <a:r>
              <a:rPr lang="en-US" sz="32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Palatino Linotype"/>
                <a:ea typeface="+mj-ea"/>
                <a:cs typeface="+mj-cs"/>
              </a:rPr>
              <a:t>.</a:t>
            </a:r>
            <a:endParaRPr lang="en-US" sz="3200" kern="1200">
              <a:solidFill>
                <a:schemeClr val="tx1">
                  <a:lumMod val="85000"/>
                  <a:lumOff val="15000"/>
                </a:schemeClr>
              </a:solidFill>
              <a:latin typeface="Palatino Linotype"/>
              <a:ea typeface="Calibri"/>
              <a:cs typeface="Calibri"/>
            </a:endParaRPr>
          </a:p>
        </p:txBody>
      </p:sp>
      <p:pic>
        <p:nvPicPr>
          <p:cNvPr id="3" name="Picture 2" descr="lb-image">
            <a:extLst>
              <a:ext uri="{FF2B5EF4-FFF2-40B4-BE49-F238E27FC236}">
                <a16:creationId xmlns:a16="http://schemas.microsoft.com/office/drawing/2014/main" id="{BD9AD1B0-C1C1-9410-15B0-429781DA436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2" b="22763"/>
          <a:stretch>
            <a:fillRect/>
          </a:stretch>
        </p:blipFill>
        <p:spPr>
          <a:xfrm>
            <a:off x="20" y="1"/>
            <a:ext cx="5749174" cy="6857999"/>
          </a:xfrm>
          <a:custGeom>
            <a:avLst/>
            <a:gdLst/>
            <a:ahLst/>
            <a:cxnLst/>
            <a:rect l="l" t="t" r="r" b="b"/>
            <a:pathLst>
              <a:path w="7665593" h="6857999">
                <a:moveTo>
                  <a:pt x="0" y="0"/>
                </a:moveTo>
                <a:lnTo>
                  <a:pt x="7363783" y="0"/>
                </a:lnTo>
                <a:lnTo>
                  <a:pt x="7372954" y="18152"/>
                </a:lnTo>
                <a:cubicBezTo>
                  <a:pt x="7378508" y="27417"/>
                  <a:pt x="7383821" y="35694"/>
                  <a:pt x="7386404" y="41707"/>
                </a:cubicBezTo>
                <a:lnTo>
                  <a:pt x="7389058" y="60832"/>
                </a:lnTo>
                <a:lnTo>
                  <a:pt x="7394074" y="60137"/>
                </a:lnTo>
                <a:lnTo>
                  <a:pt x="7394443" y="67241"/>
                </a:lnTo>
                <a:lnTo>
                  <a:pt x="7394565" y="83099"/>
                </a:lnTo>
                <a:cubicBezTo>
                  <a:pt x="7395324" y="92994"/>
                  <a:pt x="7394122" y="120511"/>
                  <a:pt x="7395957" y="130584"/>
                </a:cubicBezTo>
                <a:cubicBezTo>
                  <a:pt x="7401306" y="133490"/>
                  <a:pt x="7404223" y="137975"/>
                  <a:pt x="7405574" y="143540"/>
                </a:cubicBezTo>
                <a:lnTo>
                  <a:pt x="7405725" y="155795"/>
                </a:lnTo>
                <a:lnTo>
                  <a:pt x="7418615" y="226869"/>
                </a:lnTo>
                <a:lnTo>
                  <a:pt x="7419579" y="236641"/>
                </a:lnTo>
                <a:lnTo>
                  <a:pt x="7423900" y="241933"/>
                </a:lnTo>
                <a:cubicBezTo>
                  <a:pt x="7424763" y="245974"/>
                  <a:pt x="7424206" y="257579"/>
                  <a:pt x="7424760" y="260885"/>
                </a:cubicBezTo>
                <a:cubicBezTo>
                  <a:pt x="7425580" y="261177"/>
                  <a:pt x="7426400" y="261469"/>
                  <a:pt x="7427220" y="261761"/>
                </a:cubicBezTo>
                <a:cubicBezTo>
                  <a:pt x="7431152" y="272291"/>
                  <a:pt x="7444241" y="311893"/>
                  <a:pt x="7448344" y="324055"/>
                </a:cubicBezTo>
                <a:cubicBezTo>
                  <a:pt x="7444563" y="326484"/>
                  <a:pt x="7450535" y="331924"/>
                  <a:pt x="7451833" y="334727"/>
                </a:cubicBezTo>
                <a:cubicBezTo>
                  <a:pt x="7449286" y="335161"/>
                  <a:pt x="7448510" y="341947"/>
                  <a:pt x="7450776" y="343948"/>
                </a:cubicBezTo>
                <a:cubicBezTo>
                  <a:pt x="7463202" y="391652"/>
                  <a:pt x="7437523" y="367773"/>
                  <a:pt x="7453791" y="395003"/>
                </a:cubicBezTo>
                <a:cubicBezTo>
                  <a:pt x="7454869" y="399820"/>
                  <a:pt x="7453841" y="403723"/>
                  <a:pt x="7451939" y="407147"/>
                </a:cubicBezTo>
                <a:lnTo>
                  <a:pt x="7448030" y="412254"/>
                </a:lnTo>
                <a:lnTo>
                  <a:pt x="7455416" y="432021"/>
                </a:lnTo>
                <a:cubicBezTo>
                  <a:pt x="7457991" y="441758"/>
                  <a:pt x="7459699" y="452007"/>
                  <a:pt x="7460479" y="462523"/>
                </a:cubicBezTo>
                <a:cubicBezTo>
                  <a:pt x="7455275" y="464882"/>
                  <a:pt x="7462669" y="473136"/>
                  <a:pt x="7464133" y="477020"/>
                </a:cubicBezTo>
                <a:cubicBezTo>
                  <a:pt x="7460734" y="477060"/>
                  <a:pt x="7459104" y="485663"/>
                  <a:pt x="7461914" y="488716"/>
                </a:cubicBezTo>
                <a:cubicBezTo>
                  <a:pt x="7474065" y="552879"/>
                  <a:pt x="7442314" y="516775"/>
                  <a:pt x="7461353" y="555280"/>
                </a:cubicBezTo>
                <a:cubicBezTo>
                  <a:pt x="7462345" y="561721"/>
                  <a:pt x="7460642" y="566553"/>
                  <a:pt x="7457829" y="570585"/>
                </a:cubicBezTo>
                <a:lnTo>
                  <a:pt x="7450804" y="577839"/>
                </a:lnTo>
                <a:lnTo>
                  <a:pt x="7453309" y="583524"/>
                </a:lnTo>
                <a:cubicBezTo>
                  <a:pt x="7453505" y="604977"/>
                  <a:pt x="7446306" y="611303"/>
                  <a:pt x="7453558" y="623785"/>
                </a:cubicBezTo>
                <a:cubicBezTo>
                  <a:pt x="7438483" y="642230"/>
                  <a:pt x="7452055" y="636019"/>
                  <a:pt x="7454362" y="650049"/>
                </a:cubicBezTo>
                <a:cubicBezTo>
                  <a:pt x="7457368" y="661117"/>
                  <a:pt x="7463152" y="640798"/>
                  <a:pt x="7464006" y="651645"/>
                </a:cubicBezTo>
                <a:cubicBezTo>
                  <a:pt x="7460114" y="663380"/>
                  <a:pt x="7472201" y="662829"/>
                  <a:pt x="7467442" y="675032"/>
                </a:cubicBezTo>
                <a:cubicBezTo>
                  <a:pt x="7458335" y="672068"/>
                  <a:pt x="7469207" y="699114"/>
                  <a:pt x="7461251" y="699956"/>
                </a:cubicBezTo>
                <a:cubicBezTo>
                  <a:pt x="7472628" y="710321"/>
                  <a:pt x="7458614" y="715529"/>
                  <a:pt x="7462119" y="729331"/>
                </a:cubicBezTo>
                <a:cubicBezTo>
                  <a:pt x="7466423" y="735831"/>
                  <a:pt x="7467162" y="740521"/>
                  <a:pt x="7462533" y="746910"/>
                </a:cubicBezTo>
                <a:cubicBezTo>
                  <a:pt x="7483486" y="776851"/>
                  <a:pt x="7463470" y="765024"/>
                  <a:pt x="7471529" y="793043"/>
                </a:cubicBezTo>
                <a:cubicBezTo>
                  <a:pt x="7480002" y="817184"/>
                  <a:pt x="7485500" y="844550"/>
                  <a:pt x="7505730" y="867898"/>
                </a:cubicBezTo>
                <a:cubicBezTo>
                  <a:pt x="7511461" y="872184"/>
                  <a:pt x="7513630" y="882707"/>
                  <a:pt x="7510576" y="891400"/>
                </a:cubicBezTo>
                <a:cubicBezTo>
                  <a:pt x="7510049" y="892894"/>
                  <a:pt x="7509385" y="894278"/>
                  <a:pt x="7508604" y="895508"/>
                </a:cubicBezTo>
                <a:cubicBezTo>
                  <a:pt x="7511698" y="915692"/>
                  <a:pt x="7525520" y="989520"/>
                  <a:pt x="7529143" y="1012510"/>
                </a:cubicBezTo>
                <a:cubicBezTo>
                  <a:pt x="7521781" y="1014371"/>
                  <a:pt x="7535067" y="1025997"/>
                  <a:pt x="7530347" y="1033444"/>
                </a:cubicBezTo>
                <a:cubicBezTo>
                  <a:pt x="7526204" y="1038777"/>
                  <a:pt x="7529270" y="1043549"/>
                  <a:pt x="7529596" y="1049120"/>
                </a:cubicBezTo>
                <a:cubicBezTo>
                  <a:pt x="7526339" y="1056460"/>
                  <a:pt x="7532220" y="1080398"/>
                  <a:pt x="7536437" y="1086639"/>
                </a:cubicBezTo>
                <a:cubicBezTo>
                  <a:pt x="7551094" y="1101553"/>
                  <a:pt x="7540210" y="1135442"/>
                  <a:pt x="7551438" y="1147834"/>
                </a:cubicBezTo>
                <a:cubicBezTo>
                  <a:pt x="7553086" y="1152330"/>
                  <a:pt x="7553752" y="1156729"/>
                  <a:pt x="7553808" y="1161047"/>
                </a:cubicBezTo>
                <a:lnTo>
                  <a:pt x="7552572" y="1173130"/>
                </a:lnTo>
                <a:lnTo>
                  <a:pt x="7549434" y="1176566"/>
                </a:lnTo>
                <a:lnTo>
                  <a:pt x="7550211" y="1183950"/>
                </a:lnTo>
                <a:lnTo>
                  <a:pt x="7549733" y="1186066"/>
                </a:lnTo>
                <a:cubicBezTo>
                  <a:pt x="7548807" y="1190108"/>
                  <a:pt x="7548001" y="1194099"/>
                  <a:pt x="7547683" y="1198047"/>
                </a:cubicBezTo>
                <a:cubicBezTo>
                  <a:pt x="7563423" y="1192855"/>
                  <a:pt x="7547566" y="1230782"/>
                  <a:pt x="7560295" y="1219849"/>
                </a:cubicBezTo>
                <a:cubicBezTo>
                  <a:pt x="7561281" y="1240644"/>
                  <a:pt x="7573138" y="1224782"/>
                  <a:pt x="7561835" y="1249779"/>
                </a:cubicBezTo>
                <a:cubicBezTo>
                  <a:pt x="7574707" y="1282065"/>
                  <a:pt x="7569916" y="1332957"/>
                  <a:pt x="7589445" y="1358245"/>
                </a:cubicBezTo>
                <a:cubicBezTo>
                  <a:pt x="7581989" y="1355103"/>
                  <a:pt x="7576204" y="1368711"/>
                  <a:pt x="7579904" y="1378136"/>
                </a:cubicBezTo>
                <a:cubicBezTo>
                  <a:pt x="7550647" y="1367117"/>
                  <a:pt x="7606267" y="1415404"/>
                  <a:pt x="7586303" y="1423699"/>
                </a:cubicBezTo>
                <a:cubicBezTo>
                  <a:pt x="7604838" y="1424108"/>
                  <a:pt x="7636267" y="1466352"/>
                  <a:pt x="7621059" y="1486236"/>
                </a:cubicBezTo>
                <a:cubicBezTo>
                  <a:pt x="7624771" y="1516526"/>
                  <a:pt x="7640092" y="1537976"/>
                  <a:pt x="7633966" y="1569734"/>
                </a:cubicBezTo>
                <a:cubicBezTo>
                  <a:pt x="7636447" y="1570719"/>
                  <a:pt x="7638522" y="1572334"/>
                  <a:pt x="7640304" y="1574384"/>
                </a:cubicBezTo>
                <a:lnTo>
                  <a:pt x="7644628" y="1581242"/>
                </a:lnTo>
                <a:lnTo>
                  <a:pt x="7644313" y="1582567"/>
                </a:lnTo>
                <a:cubicBezTo>
                  <a:pt x="7644257" y="1587776"/>
                  <a:pt x="7645302" y="1590443"/>
                  <a:pt x="7646831" y="1591983"/>
                </a:cubicBezTo>
                <a:cubicBezTo>
                  <a:pt x="7647577" y="1592347"/>
                  <a:pt x="7648323" y="1592711"/>
                  <a:pt x="7649069" y="1593074"/>
                </a:cubicBezTo>
                <a:lnTo>
                  <a:pt x="7651326" y="1599230"/>
                </a:lnTo>
                <a:lnTo>
                  <a:pt x="7657195" y="1610539"/>
                </a:lnTo>
                <a:lnTo>
                  <a:pt x="7656957" y="1613422"/>
                </a:lnTo>
                <a:lnTo>
                  <a:pt x="7663730" y="1631673"/>
                </a:lnTo>
                <a:lnTo>
                  <a:pt x="7663189" y="1632289"/>
                </a:lnTo>
                <a:cubicBezTo>
                  <a:pt x="7662131" y="1634085"/>
                  <a:pt x="7661641" y="1636199"/>
                  <a:pt x="7662326" y="1639024"/>
                </a:cubicBezTo>
                <a:cubicBezTo>
                  <a:pt x="7651979" y="1640024"/>
                  <a:pt x="7659188" y="1642819"/>
                  <a:pt x="7662125" y="1651067"/>
                </a:cubicBezTo>
                <a:cubicBezTo>
                  <a:pt x="7646711" y="1654462"/>
                  <a:pt x="7660667" y="1674670"/>
                  <a:pt x="7653812" y="1683345"/>
                </a:cubicBezTo>
                <a:cubicBezTo>
                  <a:pt x="7656316" y="1689330"/>
                  <a:pt x="7658683" y="1695719"/>
                  <a:pt x="7660803" y="1702414"/>
                </a:cubicBezTo>
                <a:lnTo>
                  <a:pt x="7661867" y="1756201"/>
                </a:lnTo>
                <a:lnTo>
                  <a:pt x="7649453" y="1812530"/>
                </a:lnTo>
                <a:cubicBezTo>
                  <a:pt x="7649183" y="1833366"/>
                  <a:pt x="7644573" y="1851408"/>
                  <a:pt x="7647823" y="1869041"/>
                </a:cubicBezTo>
                <a:cubicBezTo>
                  <a:pt x="7644238" y="1876204"/>
                  <a:pt x="7642789" y="1882956"/>
                  <a:pt x="7648156" y="1889503"/>
                </a:cubicBezTo>
                <a:cubicBezTo>
                  <a:pt x="7646365" y="1908946"/>
                  <a:pt x="7638702" y="1913653"/>
                  <a:pt x="7644679" y="1925974"/>
                </a:cubicBezTo>
                <a:cubicBezTo>
                  <a:pt x="7632281" y="1936898"/>
                  <a:pt x="7637013" y="1937545"/>
                  <a:pt x="7640564" y="1942678"/>
                </a:cubicBezTo>
                <a:lnTo>
                  <a:pt x="7640816" y="1943410"/>
                </a:lnTo>
                <a:lnTo>
                  <a:pt x="7639044" y="1944904"/>
                </a:lnTo>
                <a:lnTo>
                  <a:pt x="7638223" y="1947993"/>
                </a:lnTo>
                <a:lnTo>
                  <a:pt x="7638752" y="1956430"/>
                </a:lnTo>
                <a:lnTo>
                  <a:pt x="7639407" y="1959603"/>
                </a:lnTo>
                <a:cubicBezTo>
                  <a:pt x="7639690" y="1961788"/>
                  <a:pt x="7639658" y="1963239"/>
                  <a:pt x="7639396" y="1964244"/>
                </a:cubicBezTo>
                <a:lnTo>
                  <a:pt x="7639249" y="1964361"/>
                </a:lnTo>
                <a:lnTo>
                  <a:pt x="7639521" y="1968708"/>
                </a:lnTo>
                <a:cubicBezTo>
                  <a:pt x="7640315" y="1976045"/>
                  <a:pt x="7641402" y="1983186"/>
                  <a:pt x="7642694" y="1989983"/>
                </a:cubicBezTo>
                <a:cubicBezTo>
                  <a:pt x="7634556" y="1995729"/>
                  <a:pt x="7644169" y="2020842"/>
                  <a:pt x="7628828" y="2018094"/>
                </a:cubicBezTo>
                <a:cubicBezTo>
                  <a:pt x="7630116" y="2027262"/>
                  <a:pt x="7636485" y="2032807"/>
                  <a:pt x="7626423" y="2029720"/>
                </a:cubicBezTo>
                <a:cubicBezTo>
                  <a:pt x="7626559" y="2032738"/>
                  <a:pt x="7625703" y="2034598"/>
                  <a:pt x="7624364" y="2035929"/>
                </a:cubicBezTo>
                <a:lnTo>
                  <a:pt x="7623733" y="2036314"/>
                </a:lnTo>
                <a:lnTo>
                  <a:pt x="7626847" y="2056711"/>
                </a:lnTo>
                <a:lnTo>
                  <a:pt x="7626090" y="2059419"/>
                </a:lnTo>
                <a:lnTo>
                  <a:pt x="7629618" y="2072712"/>
                </a:lnTo>
                <a:lnTo>
                  <a:pt x="7630641" y="2079581"/>
                </a:lnTo>
                <a:lnTo>
                  <a:pt x="7632577" y="2081522"/>
                </a:lnTo>
                <a:cubicBezTo>
                  <a:pt x="7633753" y="2083617"/>
                  <a:pt x="7634261" y="2086620"/>
                  <a:pt x="7633251" y="2091658"/>
                </a:cubicBezTo>
                <a:lnTo>
                  <a:pt x="7632707" y="2092825"/>
                </a:lnTo>
                <a:lnTo>
                  <a:pt x="7635575" y="2101184"/>
                </a:lnTo>
                <a:cubicBezTo>
                  <a:pt x="7636900" y="2103876"/>
                  <a:pt x="7638586" y="2106260"/>
                  <a:pt x="7640772" y="2108190"/>
                </a:cubicBezTo>
                <a:cubicBezTo>
                  <a:pt x="7629093" y="2136655"/>
                  <a:pt x="7639778" y="2163513"/>
                  <a:pt x="7637758" y="2194409"/>
                </a:cubicBezTo>
                <a:cubicBezTo>
                  <a:pt x="7619585" y="2207765"/>
                  <a:pt x="7641835" y="2261154"/>
                  <a:pt x="7659453" y="2268824"/>
                </a:cubicBezTo>
                <a:cubicBezTo>
                  <a:pt x="7644015" y="2268997"/>
                  <a:pt x="7665037" y="2307714"/>
                  <a:pt x="7665583" y="2317700"/>
                </a:cubicBezTo>
                <a:cubicBezTo>
                  <a:pt x="7665764" y="2321029"/>
                  <a:pt x="7663671" y="2321166"/>
                  <a:pt x="7657195" y="2315619"/>
                </a:cubicBezTo>
                <a:cubicBezTo>
                  <a:pt x="7658997" y="2326231"/>
                  <a:pt x="7650972" y="2337185"/>
                  <a:pt x="7644431" y="2331209"/>
                </a:cubicBezTo>
                <a:cubicBezTo>
                  <a:pt x="7658433" y="2363448"/>
                  <a:pt x="7644510" y="2411031"/>
                  <a:pt x="7650869" y="2447461"/>
                </a:cubicBezTo>
                <a:cubicBezTo>
                  <a:pt x="7635485" y="2467322"/>
                  <a:pt x="7649719" y="2456555"/>
                  <a:pt x="7646841" y="2477156"/>
                </a:cubicBezTo>
                <a:cubicBezTo>
                  <a:pt x="7661004" y="2471521"/>
                  <a:pt x="7638896" y="2502164"/>
                  <a:pt x="7654880" y="2503292"/>
                </a:cubicBezTo>
                <a:cubicBezTo>
                  <a:pt x="7653849" y="2507005"/>
                  <a:pt x="7652348" y="2510567"/>
                  <a:pt x="7650720" y="2514131"/>
                </a:cubicBezTo>
                <a:lnTo>
                  <a:pt x="7649876" y="2516003"/>
                </a:lnTo>
                <a:lnTo>
                  <a:pt x="7649263" y="2523483"/>
                </a:lnTo>
                <a:lnTo>
                  <a:pt x="7645633" y="2525592"/>
                </a:lnTo>
                <a:lnTo>
                  <a:pt x="7642233" y="2536851"/>
                </a:lnTo>
                <a:cubicBezTo>
                  <a:pt x="7641494" y="2541069"/>
                  <a:pt x="7641323" y="2545607"/>
                  <a:pt x="7642069" y="2550622"/>
                </a:cubicBezTo>
                <a:cubicBezTo>
                  <a:pt x="7648404" y="2562959"/>
                  <a:pt x="7640640" y="2582170"/>
                  <a:pt x="7641110" y="2599544"/>
                </a:cubicBezTo>
                <a:lnTo>
                  <a:pt x="7643071" y="2607523"/>
                </a:lnTo>
                <a:lnTo>
                  <a:pt x="7639801" y="2633566"/>
                </a:lnTo>
                <a:cubicBezTo>
                  <a:pt x="7639166" y="2640978"/>
                  <a:pt x="7638833" y="2648672"/>
                  <a:pt x="7639065" y="2656773"/>
                </a:cubicBezTo>
                <a:lnTo>
                  <a:pt x="7640624" y="2671810"/>
                </a:lnTo>
                <a:lnTo>
                  <a:pt x="7639332" y="2675751"/>
                </a:lnTo>
                <a:cubicBezTo>
                  <a:pt x="7639476" y="2682617"/>
                  <a:pt x="7644027" y="2691703"/>
                  <a:pt x="7638498" y="2690893"/>
                </a:cubicBezTo>
                <a:lnTo>
                  <a:pt x="7640415" y="2698606"/>
                </a:lnTo>
                <a:lnTo>
                  <a:pt x="7636002" y="2706218"/>
                </a:lnTo>
                <a:cubicBezTo>
                  <a:pt x="7634978" y="2707053"/>
                  <a:pt x="7633887" y="2707679"/>
                  <a:pt x="7632770" y="2708079"/>
                </a:cubicBezTo>
                <a:lnTo>
                  <a:pt x="7634220" y="2718854"/>
                </a:lnTo>
                <a:lnTo>
                  <a:pt x="7631061" y="2727688"/>
                </a:lnTo>
                <a:lnTo>
                  <a:pt x="7633127" y="2735389"/>
                </a:lnTo>
                <a:lnTo>
                  <a:pt x="7632661" y="2738584"/>
                </a:lnTo>
                <a:lnTo>
                  <a:pt x="7631098" y="2746529"/>
                </a:lnTo>
                <a:cubicBezTo>
                  <a:pt x="7630002" y="2750602"/>
                  <a:pt x="7628681" y="2755160"/>
                  <a:pt x="7627624" y="2760235"/>
                </a:cubicBezTo>
                <a:lnTo>
                  <a:pt x="7627140" y="2764511"/>
                </a:lnTo>
                <a:lnTo>
                  <a:pt x="7621827" y="2773820"/>
                </a:lnTo>
                <a:cubicBezTo>
                  <a:pt x="7617811" y="2780593"/>
                  <a:pt x="7615104" y="2785923"/>
                  <a:pt x="7617284" y="2791840"/>
                </a:cubicBezTo>
                <a:cubicBezTo>
                  <a:pt x="7612094" y="2801924"/>
                  <a:pt x="7597550" y="2808970"/>
                  <a:pt x="7601430" y="2823567"/>
                </a:cubicBezTo>
                <a:cubicBezTo>
                  <a:pt x="7594841" y="2819137"/>
                  <a:pt x="7600633" y="2839778"/>
                  <a:pt x="7593865" y="2842217"/>
                </a:cubicBezTo>
                <a:cubicBezTo>
                  <a:pt x="7588415" y="2843342"/>
                  <a:pt x="7588901" y="2849866"/>
                  <a:pt x="7586893" y="2854834"/>
                </a:cubicBezTo>
                <a:cubicBezTo>
                  <a:pt x="7581327" y="2858374"/>
                  <a:pt x="7576244" y="2883372"/>
                  <a:pt x="7577046" y="2892075"/>
                </a:cubicBezTo>
                <a:cubicBezTo>
                  <a:pt x="7582584" y="2916606"/>
                  <a:pt x="7560175" y="2936338"/>
                  <a:pt x="7564026" y="2955950"/>
                </a:cubicBezTo>
                <a:cubicBezTo>
                  <a:pt x="7563501" y="2961086"/>
                  <a:pt x="7562240" y="2965343"/>
                  <a:pt x="7560529" y="2969031"/>
                </a:cubicBezTo>
                <a:lnTo>
                  <a:pt x="7554631" y="2978222"/>
                </a:lnTo>
                <a:lnTo>
                  <a:pt x="7550747" y="2978564"/>
                </a:lnTo>
                <a:lnTo>
                  <a:pt x="7548359" y="2985429"/>
                </a:lnTo>
                <a:lnTo>
                  <a:pt x="7547120" y="2986826"/>
                </a:lnTo>
                <a:cubicBezTo>
                  <a:pt x="7544741" y="2989483"/>
                  <a:pt x="7542480" y="2992194"/>
                  <a:pt x="7540621" y="2995267"/>
                </a:cubicBezTo>
                <a:cubicBezTo>
                  <a:pt x="7555200" y="3003715"/>
                  <a:pt x="7527208" y="3022799"/>
                  <a:pt x="7541739" y="3023946"/>
                </a:cubicBezTo>
                <a:cubicBezTo>
                  <a:pt x="7534059" y="3042303"/>
                  <a:pt x="7549904" y="3038579"/>
                  <a:pt x="7530781" y="3050462"/>
                </a:cubicBezTo>
                <a:cubicBezTo>
                  <a:pt x="7527838" y="3088204"/>
                  <a:pt x="7503338" y="3127251"/>
                  <a:pt x="7508515" y="3164510"/>
                </a:cubicBezTo>
                <a:cubicBezTo>
                  <a:pt x="7503888" y="3155782"/>
                  <a:pt x="7493770" y="3162549"/>
                  <a:pt x="7492866" y="3173520"/>
                </a:cubicBezTo>
                <a:cubicBezTo>
                  <a:pt x="7474179" y="3140376"/>
                  <a:pt x="7498581" y="3226463"/>
                  <a:pt x="7479395" y="3217191"/>
                </a:cubicBezTo>
                <a:cubicBezTo>
                  <a:pt x="7493905" y="3232643"/>
                  <a:pt x="7501608" y="3293915"/>
                  <a:pt x="7481475" y="3298298"/>
                </a:cubicBezTo>
                <a:cubicBezTo>
                  <a:pt x="7472089" y="3326890"/>
                  <a:pt x="7475493" y="3357480"/>
                  <a:pt x="7457722" y="3379292"/>
                </a:cubicBezTo>
                <a:cubicBezTo>
                  <a:pt x="7459285" y="3382143"/>
                  <a:pt x="7460273" y="3385199"/>
                  <a:pt x="7460850" y="3388381"/>
                </a:cubicBezTo>
                <a:lnTo>
                  <a:pt x="7461482" y="3397694"/>
                </a:lnTo>
                <a:lnTo>
                  <a:pt x="7460695" y="3398556"/>
                </a:lnTo>
                <a:cubicBezTo>
                  <a:pt x="7458532" y="3402904"/>
                  <a:pt x="7458275" y="3406007"/>
                  <a:pt x="7458858" y="3408553"/>
                </a:cubicBezTo>
                <a:lnTo>
                  <a:pt x="7460185" y="3411299"/>
                </a:lnTo>
                <a:lnTo>
                  <a:pt x="7459468" y="3418333"/>
                </a:lnTo>
                <a:lnTo>
                  <a:pt x="7459515" y="3432662"/>
                </a:lnTo>
                <a:lnTo>
                  <a:pt x="7458154" y="3434902"/>
                </a:lnTo>
                <a:lnTo>
                  <a:pt x="7456091" y="3455825"/>
                </a:lnTo>
                <a:cubicBezTo>
                  <a:pt x="7455865" y="3455850"/>
                  <a:pt x="7455638" y="3455877"/>
                  <a:pt x="7455413" y="3455903"/>
                </a:cubicBezTo>
                <a:cubicBezTo>
                  <a:pt x="7453843" y="3456557"/>
                  <a:pt x="7452596" y="3457940"/>
                  <a:pt x="7451989" y="3460886"/>
                </a:cubicBezTo>
                <a:cubicBezTo>
                  <a:pt x="7443388" y="3453296"/>
                  <a:pt x="7447961" y="3461529"/>
                  <a:pt x="7446929" y="3470886"/>
                </a:cubicBezTo>
                <a:cubicBezTo>
                  <a:pt x="7433341" y="3461186"/>
                  <a:pt x="7436171" y="3489615"/>
                  <a:pt x="7427213" y="3491353"/>
                </a:cubicBezTo>
                <a:cubicBezTo>
                  <a:pt x="7426761" y="3498443"/>
                  <a:pt x="7426037" y="3505767"/>
                  <a:pt x="7424990" y="3513143"/>
                </a:cubicBezTo>
                <a:lnTo>
                  <a:pt x="7424186" y="3517424"/>
                </a:lnTo>
                <a:cubicBezTo>
                  <a:pt x="7424132" y="3517438"/>
                  <a:pt x="7424077" y="3517453"/>
                  <a:pt x="7424024" y="3517467"/>
                </a:cubicBezTo>
                <a:cubicBezTo>
                  <a:pt x="7423536" y="3518305"/>
                  <a:pt x="7423153" y="3519678"/>
                  <a:pt x="7422883" y="3521896"/>
                </a:cubicBezTo>
                <a:lnTo>
                  <a:pt x="7422723" y="3525229"/>
                </a:lnTo>
                <a:lnTo>
                  <a:pt x="7421163" y="3533534"/>
                </a:lnTo>
                <a:lnTo>
                  <a:pt x="7419650" y="3536108"/>
                </a:lnTo>
                <a:lnTo>
                  <a:pt x="7417640" y="3536718"/>
                </a:lnTo>
                <a:lnTo>
                  <a:pt x="7417697" y="3537534"/>
                </a:lnTo>
                <a:cubicBezTo>
                  <a:pt x="7419749" y="3544077"/>
                  <a:pt x="7423989" y="3546875"/>
                  <a:pt x="7409814" y="3551598"/>
                </a:cubicBezTo>
                <a:cubicBezTo>
                  <a:pt x="7412376" y="3566128"/>
                  <a:pt x="7404108" y="3567090"/>
                  <a:pt x="7397719" y="3584844"/>
                </a:cubicBezTo>
                <a:cubicBezTo>
                  <a:pt x="7401116" y="3593573"/>
                  <a:pt x="7398130" y="3599358"/>
                  <a:pt x="7393057" y="3604546"/>
                </a:cubicBezTo>
                <a:cubicBezTo>
                  <a:pt x="7391792" y="3622895"/>
                  <a:pt x="7383125" y="3638008"/>
                  <a:pt x="7377811" y="3657793"/>
                </a:cubicBezTo>
                <a:cubicBezTo>
                  <a:pt x="7379886" y="3680874"/>
                  <a:pt x="7366255" y="3689531"/>
                  <a:pt x="7360624" y="3710685"/>
                </a:cubicBezTo>
                <a:cubicBezTo>
                  <a:pt x="7367950" y="3731637"/>
                  <a:pt x="7347999" y="3723947"/>
                  <a:pt x="7341489" y="3734006"/>
                </a:cubicBezTo>
                <a:lnTo>
                  <a:pt x="7340478" y="3737028"/>
                </a:lnTo>
                <a:lnTo>
                  <a:pt x="7340489" y="3745476"/>
                </a:lnTo>
                <a:lnTo>
                  <a:pt x="7340950" y="3748687"/>
                </a:lnTo>
                <a:cubicBezTo>
                  <a:pt x="7341098" y="3750887"/>
                  <a:pt x="7340976" y="3752333"/>
                  <a:pt x="7340653" y="3753314"/>
                </a:cubicBezTo>
                <a:lnTo>
                  <a:pt x="7340500" y="3753419"/>
                </a:lnTo>
                <a:lnTo>
                  <a:pt x="7340506" y="3757774"/>
                </a:lnTo>
                <a:cubicBezTo>
                  <a:pt x="7340847" y="3765147"/>
                  <a:pt x="7341495" y="3772345"/>
                  <a:pt x="7342369" y="3779218"/>
                </a:cubicBezTo>
                <a:cubicBezTo>
                  <a:pt x="7333890" y="3784348"/>
                  <a:pt x="7341949" y="3810090"/>
                  <a:pt x="7326800" y="3806225"/>
                </a:cubicBezTo>
                <a:cubicBezTo>
                  <a:pt x="7327524" y="3815461"/>
                  <a:pt x="7333545" y="3821456"/>
                  <a:pt x="7323686" y="3817640"/>
                </a:cubicBezTo>
                <a:cubicBezTo>
                  <a:pt x="7323637" y="3820659"/>
                  <a:pt x="7322668" y="3822449"/>
                  <a:pt x="7321247" y="3823678"/>
                </a:cubicBezTo>
                <a:lnTo>
                  <a:pt x="7320595" y="3824018"/>
                </a:lnTo>
                <a:lnTo>
                  <a:pt x="7322453" y="3844579"/>
                </a:lnTo>
                <a:lnTo>
                  <a:pt x="7321532" y="3847225"/>
                </a:lnTo>
                <a:lnTo>
                  <a:pt x="7324238" y="3860736"/>
                </a:lnTo>
                <a:lnTo>
                  <a:pt x="7324840" y="3867658"/>
                </a:lnTo>
                <a:lnTo>
                  <a:pt x="7326655" y="3869733"/>
                </a:lnTo>
                <a:cubicBezTo>
                  <a:pt x="7327701" y="3871909"/>
                  <a:pt x="7328023" y="3874942"/>
                  <a:pt x="7326706" y="3879891"/>
                </a:cubicBezTo>
                <a:lnTo>
                  <a:pt x="7326093" y="3881013"/>
                </a:lnTo>
                <a:lnTo>
                  <a:pt x="7328442" y="3889558"/>
                </a:lnTo>
                <a:cubicBezTo>
                  <a:pt x="7329602" y="3892339"/>
                  <a:pt x="7331138" y="3894839"/>
                  <a:pt x="7333203" y="3896924"/>
                </a:cubicBezTo>
                <a:cubicBezTo>
                  <a:pt x="7319795" y="3924445"/>
                  <a:pt x="7328820" y="3952004"/>
                  <a:pt x="7324908" y="3982658"/>
                </a:cubicBezTo>
                <a:cubicBezTo>
                  <a:pt x="7325522" y="4017325"/>
                  <a:pt x="7327874" y="4041416"/>
                  <a:pt x="7327588" y="4064228"/>
                </a:cubicBezTo>
                <a:cubicBezTo>
                  <a:pt x="7328735" y="4074940"/>
                  <a:pt x="7329351" y="4153102"/>
                  <a:pt x="7323186" y="4146664"/>
                </a:cubicBezTo>
                <a:cubicBezTo>
                  <a:pt x="7335189" y="4179829"/>
                  <a:pt x="7318370" y="4199117"/>
                  <a:pt x="7322488" y="4235901"/>
                </a:cubicBezTo>
                <a:cubicBezTo>
                  <a:pt x="7305909" y="4254573"/>
                  <a:pt x="7320783" y="4244884"/>
                  <a:pt x="7316645" y="4265209"/>
                </a:cubicBezTo>
                <a:cubicBezTo>
                  <a:pt x="7331133" y="4260631"/>
                  <a:pt x="7307179" y="4289560"/>
                  <a:pt x="7323069" y="4291857"/>
                </a:cubicBezTo>
                <a:cubicBezTo>
                  <a:pt x="7321814" y="4295483"/>
                  <a:pt x="7320095" y="4298923"/>
                  <a:pt x="7318251" y="4302359"/>
                </a:cubicBezTo>
                <a:lnTo>
                  <a:pt x="7317295" y="4304161"/>
                </a:lnTo>
                <a:lnTo>
                  <a:pt x="7316223" y="4311573"/>
                </a:lnTo>
                <a:lnTo>
                  <a:pt x="7312469" y="4313411"/>
                </a:lnTo>
                <a:lnTo>
                  <a:pt x="7306447" y="4403491"/>
                </a:lnTo>
                <a:cubicBezTo>
                  <a:pt x="7308849" y="4411399"/>
                  <a:pt x="7308497" y="4436984"/>
                  <a:pt x="7303688" y="4442497"/>
                </a:cubicBezTo>
                <a:cubicBezTo>
                  <a:pt x="7302637" y="4447969"/>
                  <a:pt x="7304327" y="4453942"/>
                  <a:pt x="7299181" y="4457128"/>
                </a:cubicBezTo>
                <a:cubicBezTo>
                  <a:pt x="7296154" y="4469016"/>
                  <a:pt x="7289197" y="4496240"/>
                  <a:pt x="7285530" y="4513823"/>
                </a:cubicBezTo>
                <a:cubicBezTo>
                  <a:pt x="7288769" y="4518560"/>
                  <a:pt x="7287100" y="4524649"/>
                  <a:pt x="7284412" y="4532609"/>
                </a:cubicBezTo>
                <a:lnTo>
                  <a:pt x="7282601" y="4540125"/>
                </a:lnTo>
                <a:lnTo>
                  <a:pt x="7291785" y="4563650"/>
                </a:lnTo>
                <a:lnTo>
                  <a:pt x="7284191" y="4636427"/>
                </a:lnTo>
                <a:lnTo>
                  <a:pt x="7292797" y="4672055"/>
                </a:lnTo>
                <a:cubicBezTo>
                  <a:pt x="7294304" y="4686552"/>
                  <a:pt x="7294421" y="4700466"/>
                  <a:pt x="7295425" y="4713953"/>
                </a:cubicBezTo>
                <a:cubicBezTo>
                  <a:pt x="7296104" y="4744441"/>
                  <a:pt x="7280378" y="4723911"/>
                  <a:pt x="7292574" y="4762180"/>
                </a:cubicBezTo>
                <a:cubicBezTo>
                  <a:pt x="7286719" y="4766152"/>
                  <a:pt x="7286266" y="4770971"/>
                  <a:pt x="7288689" y="4779168"/>
                </a:cubicBezTo>
                <a:cubicBezTo>
                  <a:pt x="7288592" y="4793971"/>
                  <a:pt x="7274303" y="4792486"/>
                  <a:pt x="7282355" y="4807636"/>
                </a:cubicBezTo>
                <a:cubicBezTo>
                  <a:pt x="7278556" y="4806204"/>
                  <a:pt x="7277539" y="4813202"/>
                  <a:pt x="7276505" y="4819678"/>
                </a:cubicBezTo>
                <a:lnTo>
                  <a:pt x="7273752" y="4823797"/>
                </a:lnTo>
                <a:lnTo>
                  <a:pt x="7283683" y="4847794"/>
                </a:lnTo>
                <a:cubicBezTo>
                  <a:pt x="7296832" y="4890479"/>
                  <a:pt x="7302379" y="4941877"/>
                  <a:pt x="7311552" y="4978326"/>
                </a:cubicBezTo>
                <a:cubicBezTo>
                  <a:pt x="7284161" y="4998846"/>
                  <a:pt x="7309660" y="4989594"/>
                  <a:pt x="7304880" y="5015024"/>
                </a:cubicBezTo>
                <a:cubicBezTo>
                  <a:pt x="7330355" y="5012307"/>
                  <a:pt x="7291032" y="5044485"/>
                  <a:pt x="7319932" y="5050993"/>
                </a:cubicBezTo>
                <a:cubicBezTo>
                  <a:pt x="7318148" y="5055414"/>
                  <a:pt x="7315506" y="5059493"/>
                  <a:pt x="7312641" y="5063537"/>
                </a:cubicBezTo>
                <a:lnTo>
                  <a:pt x="7311153" y="5065661"/>
                </a:lnTo>
                <a:lnTo>
                  <a:pt x="7310197" y="5075032"/>
                </a:lnTo>
                <a:lnTo>
                  <a:pt x="7303683" y="5076576"/>
                </a:lnTo>
                <a:lnTo>
                  <a:pt x="7297768" y="5089898"/>
                </a:lnTo>
                <a:cubicBezTo>
                  <a:pt x="7296519" y="5095057"/>
                  <a:pt x="7296302" y="5100805"/>
                  <a:pt x="7297750" y="5107454"/>
                </a:cubicBezTo>
                <a:cubicBezTo>
                  <a:pt x="7309447" y="5125240"/>
                  <a:pt x="7295812" y="5147341"/>
                  <a:pt x="7297014" y="5169708"/>
                </a:cubicBezTo>
                <a:lnTo>
                  <a:pt x="7300719" y="5180532"/>
                </a:lnTo>
                <a:lnTo>
                  <a:pt x="7295705" y="5210620"/>
                </a:lnTo>
                <a:lnTo>
                  <a:pt x="7296901" y="5212749"/>
                </a:lnTo>
                <a:cubicBezTo>
                  <a:pt x="7296704" y="5218058"/>
                  <a:pt x="7294377" y="5228574"/>
                  <a:pt x="7294523" y="5242477"/>
                </a:cubicBezTo>
                <a:lnTo>
                  <a:pt x="7297776" y="5296160"/>
                </a:lnTo>
                <a:lnTo>
                  <a:pt x="7289955" y="5304499"/>
                </a:lnTo>
                <a:lnTo>
                  <a:pt x="7286210" y="5305374"/>
                </a:lnTo>
                <a:lnTo>
                  <a:pt x="7286995" y="5320092"/>
                </a:lnTo>
                <a:lnTo>
                  <a:pt x="7281550" y="5330613"/>
                </a:lnTo>
                <a:lnTo>
                  <a:pt x="7285354" y="5340890"/>
                </a:lnTo>
                <a:lnTo>
                  <a:pt x="7281914" y="5354491"/>
                </a:lnTo>
                <a:cubicBezTo>
                  <a:pt x="7280017" y="5359352"/>
                  <a:pt x="7277725" y="5364763"/>
                  <a:pt x="7275918" y="5370917"/>
                </a:cubicBezTo>
                <a:lnTo>
                  <a:pt x="7267655" y="5384350"/>
                </a:lnTo>
                <a:lnTo>
                  <a:pt x="7263791" y="5406610"/>
                </a:lnTo>
                <a:cubicBezTo>
                  <a:pt x="7260956" y="5423841"/>
                  <a:pt x="7257650" y="5440271"/>
                  <a:pt x="7251522" y="5456222"/>
                </a:cubicBezTo>
                <a:cubicBezTo>
                  <a:pt x="7253699" y="5469913"/>
                  <a:pt x="7252931" y="5482529"/>
                  <a:pt x="7242311" y="5493751"/>
                </a:cubicBezTo>
                <a:cubicBezTo>
                  <a:pt x="7236636" y="5529727"/>
                  <a:pt x="7245809" y="5539513"/>
                  <a:pt x="7231835" y="5561252"/>
                </a:cubicBezTo>
                <a:cubicBezTo>
                  <a:pt x="7236311" y="5568555"/>
                  <a:pt x="7238499" y="5573475"/>
                  <a:pt x="7239152" y="5577121"/>
                </a:cubicBezTo>
                <a:cubicBezTo>
                  <a:pt x="7241111" y="5588065"/>
                  <a:pt x="7229268" y="5587525"/>
                  <a:pt x="7224043" y="5605355"/>
                </a:cubicBezTo>
                <a:cubicBezTo>
                  <a:pt x="7216774" y="5624244"/>
                  <a:pt x="7213225" y="5590845"/>
                  <a:pt x="7209229" y="5609118"/>
                </a:cubicBezTo>
                <a:cubicBezTo>
                  <a:pt x="7212098" y="5628346"/>
                  <a:pt x="7194168" y="5628785"/>
                  <a:pt x="7198222" y="5648700"/>
                </a:cubicBezTo>
                <a:cubicBezTo>
                  <a:pt x="7212577" y="5642705"/>
                  <a:pt x="7189541" y="5689259"/>
                  <a:pt x="7201221" y="5689771"/>
                </a:cubicBezTo>
                <a:cubicBezTo>
                  <a:pt x="7181618" y="5708428"/>
                  <a:pt x="7201258" y="5715573"/>
                  <a:pt x="7192555" y="5739098"/>
                </a:cubicBezTo>
                <a:cubicBezTo>
                  <a:pt x="7184486" y="5750478"/>
                  <a:pt x="7182208" y="5758416"/>
                  <a:pt x="7187522" y="5768603"/>
                </a:cubicBezTo>
                <a:cubicBezTo>
                  <a:pt x="7148692" y="5821144"/>
                  <a:pt x="7181577" y="5799065"/>
                  <a:pt x="7162500" y="5846928"/>
                </a:cubicBezTo>
                <a:lnTo>
                  <a:pt x="7160827" y="5850799"/>
                </a:lnTo>
                <a:lnTo>
                  <a:pt x="7163312" y="5866636"/>
                </a:lnTo>
                <a:cubicBezTo>
                  <a:pt x="7163884" y="5867070"/>
                  <a:pt x="7164455" y="5867505"/>
                  <a:pt x="7165029" y="5867939"/>
                </a:cubicBezTo>
                <a:lnTo>
                  <a:pt x="7142501" y="5914339"/>
                </a:lnTo>
                <a:lnTo>
                  <a:pt x="7143151" y="5921221"/>
                </a:lnTo>
                <a:lnTo>
                  <a:pt x="7123808" y="5950546"/>
                </a:lnTo>
                <a:lnTo>
                  <a:pt x="7116299" y="5966186"/>
                </a:lnTo>
                <a:lnTo>
                  <a:pt x="7106117" y="5983669"/>
                </a:lnTo>
                <a:lnTo>
                  <a:pt x="7109622" y="5995569"/>
                </a:lnTo>
                <a:cubicBezTo>
                  <a:pt x="7114727" y="6023526"/>
                  <a:pt x="7092983" y="6067450"/>
                  <a:pt x="7116605" y="6077139"/>
                </a:cubicBezTo>
                <a:cubicBezTo>
                  <a:pt x="7102148" y="6089933"/>
                  <a:pt x="7125501" y="6101908"/>
                  <a:pt x="7127573" y="6115892"/>
                </a:cubicBezTo>
                <a:cubicBezTo>
                  <a:pt x="7118381" y="6127056"/>
                  <a:pt x="7126331" y="6132595"/>
                  <a:pt x="7128098" y="6142737"/>
                </a:cubicBezTo>
                <a:cubicBezTo>
                  <a:pt x="7122429" y="6147329"/>
                  <a:pt x="7122724" y="6155912"/>
                  <a:pt x="7129375" y="6158833"/>
                </a:cubicBezTo>
                <a:cubicBezTo>
                  <a:pt x="7144709" y="6154689"/>
                  <a:pt x="7137060" y="6184499"/>
                  <a:pt x="7147635" y="6186714"/>
                </a:cubicBezTo>
                <a:cubicBezTo>
                  <a:pt x="7149842" y="6204016"/>
                  <a:pt x="7136414" y="6279145"/>
                  <a:pt x="7153343" y="6291871"/>
                </a:cubicBezTo>
                <a:cubicBezTo>
                  <a:pt x="7161381" y="6326852"/>
                  <a:pt x="7134450" y="6377408"/>
                  <a:pt x="7134923" y="6392273"/>
                </a:cubicBezTo>
                <a:cubicBezTo>
                  <a:pt x="7103997" y="6407024"/>
                  <a:pt x="7185503" y="6478818"/>
                  <a:pt x="7187236" y="6541940"/>
                </a:cubicBezTo>
                <a:cubicBezTo>
                  <a:pt x="7184250" y="6550446"/>
                  <a:pt x="7184290" y="6554993"/>
                  <a:pt x="7191340" y="6557275"/>
                </a:cubicBezTo>
                <a:cubicBezTo>
                  <a:pt x="7195412" y="6573685"/>
                  <a:pt x="7202070" y="6606060"/>
                  <a:pt x="7211670" y="6640404"/>
                </a:cubicBezTo>
                <a:cubicBezTo>
                  <a:pt x="7219591" y="6666216"/>
                  <a:pt x="7212698" y="6793331"/>
                  <a:pt x="7221085" y="6827708"/>
                </a:cubicBezTo>
                <a:lnTo>
                  <a:pt x="7227698" y="6857999"/>
                </a:lnTo>
                <a:lnTo>
                  <a:pt x="0" y="685799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89063538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285D33F-20B9-B078-2788-657CC66CDA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ECC07320-C2CA-4E29-8481-9D9E143C77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Ceremonia podpisania przez prezydenta Ignacego Mościckiego Konstytucji z 1935 r. na Zamku Królewskim w stolicy. Fot. NAC">
            <a:extLst>
              <a:ext uri="{FF2B5EF4-FFF2-40B4-BE49-F238E27FC236}">
                <a16:creationId xmlns:a16="http://schemas.microsoft.com/office/drawing/2014/main" id="{10A13EE6-1852-E2DD-103A-A5D1F2C17B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21482" b="1"/>
          <a:stretch>
            <a:fillRect/>
          </a:stretch>
        </p:blipFill>
        <p:spPr>
          <a:xfrm>
            <a:off x="20" y="10"/>
            <a:ext cx="7252212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78FB36B-5BFE-42CA-BC60-1115E0D95E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843764" y="0"/>
            <a:ext cx="530023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119548F-6B5F-EF38-4143-20F45D8BA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1551" y="743447"/>
            <a:ext cx="2584324" cy="3692028"/>
          </a:xfrm>
          <a:noFill/>
        </p:spPr>
        <p:txBody>
          <a:bodyPr vert="horz" lIns="91440" tIns="45720" rIns="91440" bIns="45720" rtlCol="0" anchor="b">
            <a:normAutofit/>
          </a:bodyPr>
          <a:lstStyle/>
          <a:p>
            <a:pPr marL="457200" lvl="1" algn="l" rtl="0">
              <a:lnSpc>
                <a:spcPct val="90000"/>
              </a:lnSpc>
              <a:spcBef>
                <a:spcPct val="0"/>
              </a:spcBef>
            </a:pPr>
            <a:r>
              <a:rPr lang="en-US" sz="2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1935 </a:t>
            </a:r>
            <a:r>
              <a:rPr lang="en-US" sz="28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Prezydent</a:t>
            </a:r>
            <a:r>
              <a:rPr lang="en-US" sz="2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RP Ignacy </a:t>
            </a:r>
            <a:r>
              <a:rPr lang="en-US" sz="28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Mościcki</a:t>
            </a:r>
            <a:r>
              <a:rPr lang="en-US" sz="2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podpisał</a:t>
            </a:r>
            <a:r>
              <a:rPr lang="en-US" sz="2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tzw</a:t>
            </a:r>
            <a:r>
              <a:rPr lang="en-US" sz="2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. </a:t>
            </a:r>
            <a:r>
              <a:rPr lang="en-US" sz="2800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Konstytucję</a:t>
            </a:r>
            <a:r>
              <a:rPr lang="en-US" sz="2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800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kwietniową</a:t>
            </a:r>
            <a:endParaRPr lang="en-US" sz="2800" kern="1200" dirty="0" err="1">
              <a:solidFill>
                <a:schemeClr val="tx1"/>
              </a:solidFill>
              <a:latin typeface="+mj-lt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7139150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241EAA6-427C-DFA1-B31F-5C073020E8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7E691830-B334-3824-EF21-A24543B3F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Graphic 5" descr="Klasa">
            <a:extLst>
              <a:ext uri="{FF2B5EF4-FFF2-40B4-BE49-F238E27FC236}">
                <a16:creationId xmlns:a16="http://schemas.microsoft.com/office/drawing/2014/main" id="{FC763329-329E-7146-6934-AB1CE64650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3741" y="2165637"/>
            <a:ext cx="2526726" cy="2526726"/>
          </a:xfrm>
          <a:prstGeom prst="rect">
            <a:avLst/>
          </a:prstGeom>
        </p:spPr>
      </p:pic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1BFD33D2-1DC1-52BB-BA3E-CF2A19832E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72494" y="0"/>
            <a:ext cx="5671506" cy="6858000"/>
          </a:xfrm>
          <a:custGeom>
            <a:avLst/>
            <a:gdLst>
              <a:gd name="connsiteX0" fmla="*/ 7529613 w 7529613"/>
              <a:gd name="connsiteY0" fmla="*/ 0 h 6858000"/>
              <a:gd name="connsiteX1" fmla="*/ 1222331 w 7529613"/>
              <a:gd name="connsiteY1" fmla="*/ 0 h 6858000"/>
              <a:gd name="connsiteX2" fmla="*/ 1126483 w 7529613"/>
              <a:gd name="connsiteY2" fmla="*/ 148742 h 6858000"/>
              <a:gd name="connsiteX3" fmla="*/ 767554 w 7529613"/>
              <a:gd name="connsiteY3" fmla="*/ 819975 h 6858000"/>
              <a:gd name="connsiteX4" fmla="*/ 742103 w 7529613"/>
              <a:gd name="connsiteY4" fmla="*/ 854514 h 6858000"/>
              <a:gd name="connsiteX5" fmla="*/ 785881 w 7529613"/>
              <a:gd name="connsiteY5" fmla="*/ 750263 h 6858000"/>
              <a:gd name="connsiteX6" fmla="*/ 978978 w 7529613"/>
              <a:gd name="connsiteY6" fmla="*/ 331786 h 6858000"/>
              <a:gd name="connsiteX7" fmla="*/ 1155717 w 7529613"/>
              <a:gd name="connsiteY7" fmla="*/ 0 h 6858000"/>
              <a:gd name="connsiteX8" fmla="*/ 1098249 w 7529613"/>
              <a:gd name="connsiteY8" fmla="*/ 0 h 6858000"/>
              <a:gd name="connsiteX9" fmla="*/ 991458 w 7529613"/>
              <a:gd name="connsiteY9" fmla="*/ 196614 h 6858000"/>
              <a:gd name="connsiteX10" fmla="*/ 493941 w 7529613"/>
              <a:gd name="connsiteY10" fmla="*/ 1371196 h 6858000"/>
              <a:gd name="connsiteX11" fmla="*/ 46485 w 7529613"/>
              <a:gd name="connsiteY11" fmla="*/ 3331516 h 6858000"/>
              <a:gd name="connsiteX12" fmla="*/ 12252 w 7529613"/>
              <a:gd name="connsiteY12" fmla="*/ 4357388 h 6858000"/>
              <a:gd name="connsiteX13" fmla="*/ 170821 w 7529613"/>
              <a:gd name="connsiteY13" fmla="*/ 5552906 h 6858000"/>
              <a:gd name="connsiteX14" fmla="*/ 537265 w 7529613"/>
              <a:gd name="connsiteY14" fmla="*/ 6828295 h 6858000"/>
              <a:gd name="connsiteX15" fmla="*/ 549692 w 7529613"/>
              <a:gd name="connsiteY15" fmla="*/ 6858000 h 6858000"/>
              <a:gd name="connsiteX16" fmla="*/ 602234 w 7529613"/>
              <a:gd name="connsiteY16" fmla="*/ 6858000 h 6858000"/>
              <a:gd name="connsiteX17" fmla="*/ 595414 w 7529613"/>
              <a:gd name="connsiteY17" fmla="*/ 6841549 h 6858000"/>
              <a:gd name="connsiteX18" fmla="*/ 364260 w 7529613"/>
              <a:gd name="connsiteY18" fmla="*/ 6142729 h 6858000"/>
              <a:gd name="connsiteX19" fmla="*/ 213071 w 7529613"/>
              <a:gd name="connsiteY19" fmla="*/ 5513923 h 6858000"/>
              <a:gd name="connsiteX20" fmla="*/ 211290 w 7529613"/>
              <a:gd name="connsiteY20" fmla="*/ 5480401 h 6858000"/>
              <a:gd name="connsiteX21" fmla="*/ 311446 w 7529613"/>
              <a:gd name="connsiteY21" fmla="*/ 5830359 h 6858000"/>
              <a:gd name="connsiteX22" fmla="*/ 622963 w 7529613"/>
              <a:gd name="connsiteY22" fmla="*/ 6670527 h 6858000"/>
              <a:gd name="connsiteX23" fmla="*/ 710464 w 7529613"/>
              <a:gd name="connsiteY23" fmla="*/ 6858000 h 6858000"/>
              <a:gd name="connsiteX24" fmla="*/ 7529613 w 7529613"/>
              <a:gd name="connsiteY2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529613" h="6858000">
                <a:moveTo>
                  <a:pt x="7529613" y="0"/>
                </a:moveTo>
                <a:lnTo>
                  <a:pt x="1222331" y="0"/>
                </a:lnTo>
                <a:lnTo>
                  <a:pt x="1126483" y="148742"/>
                </a:lnTo>
                <a:cubicBezTo>
                  <a:pt x="995323" y="365513"/>
                  <a:pt x="876174" y="589569"/>
                  <a:pt x="767554" y="819975"/>
                </a:cubicBezTo>
                <a:cubicBezTo>
                  <a:pt x="762210" y="833492"/>
                  <a:pt x="753441" y="845393"/>
                  <a:pt x="742103" y="854514"/>
                </a:cubicBezTo>
                <a:cubicBezTo>
                  <a:pt x="756737" y="819849"/>
                  <a:pt x="770991" y="784928"/>
                  <a:pt x="785881" y="750263"/>
                </a:cubicBezTo>
                <a:cubicBezTo>
                  <a:pt x="846713" y="608712"/>
                  <a:pt x="910948" y="469145"/>
                  <a:pt x="978978" y="331786"/>
                </a:cubicBezTo>
                <a:lnTo>
                  <a:pt x="1155717" y="0"/>
                </a:lnTo>
                <a:lnTo>
                  <a:pt x="1098249" y="0"/>
                </a:lnTo>
                <a:lnTo>
                  <a:pt x="991458" y="196614"/>
                </a:lnTo>
                <a:cubicBezTo>
                  <a:pt x="797017" y="573253"/>
                  <a:pt x="633548" y="966066"/>
                  <a:pt x="493941" y="1371196"/>
                </a:cubicBezTo>
                <a:cubicBezTo>
                  <a:pt x="276630" y="2007265"/>
                  <a:pt x="126659" y="2664286"/>
                  <a:pt x="46485" y="3331516"/>
                </a:cubicBezTo>
                <a:cubicBezTo>
                  <a:pt x="4488" y="3672965"/>
                  <a:pt x="-14219" y="4013908"/>
                  <a:pt x="12252" y="4357388"/>
                </a:cubicBezTo>
                <a:cubicBezTo>
                  <a:pt x="43558" y="4758899"/>
                  <a:pt x="90773" y="5157998"/>
                  <a:pt x="170821" y="5552906"/>
                </a:cubicBezTo>
                <a:cubicBezTo>
                  <a:pt x="259109" y="5988893"/>
                  <a:pt x="378967" y="6414594"/>
                  <a:pt x="537265" y="6828295"/>
                </a:cubicBezTo>
                <a:lnTo>
                  <a:pt x="549692" y="6858000"/>
                </a:lnTo>
                <a:lnTo>
                  <a:pt x="602234" y="6858000"/>
                </a:lnTo>
                <a:lnTo>
                  <a:pt x="595414" y="6841549"/>
                </a:lnTo>
                <a:cubicBezTo>
                  <a:pt x="507884" y="6614016"/>
                  <a:pt x="431296" y="6380817"/>
                  <a:pt x="364260" y="6142729"/>
                </a:cubicBezTo>
                <a:cubicBezTo>
                  <a:pt x="305974" y="5935370"/>
                  <a:pt x="262958" y="5723695"/>
                  <a:pt x="213071" y="5513923"/>
                </a:cubicBezTo>
                <a:cubicBezTo>
                  <a:pt x="211892" y="5502788"/>
                  <a:pt x="211299" y="5491601"/>
                  <a:pt x="211290" y="5480401"/>
                </a:cubicBezTo>
                <a:cubicBezTo>
                  <a:pt x="247814" y="5607635"/>
                  <a:pt x="276958" y="5719759"/>
                  <a:pt x="311446" y="5830359"/>
                </a:cubicBezTo>
                <a:cubicBezTo>
                  <a:pt x="401357" y="6118381"/>
                  <a:pt x="505060" y="6398531"/>
                  <a:pt x="622963" y="6670527"/>
                </a:cubicBezTo>
                <a:lnTo>
                  <a:pt x="710464" y="6858000"/>
                </a:lnTo>
                <a:lnTo>
                  <a:pt x="7529613" y="6858000"/>
                </a:lnTo>
                <a:close/>
              </a:path>
            </a:pathLst>
          </a:custGeom>
          <a:solidFill>
            <a:schemeClr val="accent2"/>
          </a:solidFill>
          <a:ln w="685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70B0C4-45A7-269F-D6EC-335368782B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6545" y="762538"/>
            <a:ext cx="4920937" cy="3199862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>
              <a:lnSpc>
                <a:spcPct val="90000"/>
              </a:lnSpc>
            </a:pPr>
            <a:r>
              <a:rPr lang="en-US" sz="3100" b="1" dirty="0" err="1">
                <a:solidFill>
                  <a:schemeClr val="bg1"/>
                </a:solidFill>
                <a:latin typeface="Palatino Linotype"/>
                <a:ea typeface="Calibri"/>
                <a:cs typeface="Calibri"/>
              </a:rPr>
              <a:t>Część</a:t>
            </a:r>
            <a:r>
              <a:rPr lang="en-US" sz="3100" b="1" dirty="0">
                <a:solidFill>
                  <a:schemeClr val="bg1"/>
                </a:solidFill>
                <a:latin typeface="Palatino Linotype"/>
                <a:ea typeface="Calibri"/>
                <a:cs typeface="Calibri"/>
              </a:rPr>
              <a:t> </a:t>
            </a:r>
            <a:r>
              <a:rPr lang="en-US" sz="3100" b="1" dirty="0" err="1">
                <a:solidFill>
                  <a:schemeClr val="bg1"/>
                </a:solidFill>
                <a:latin typeface="Palatino Linotype"/>
                <a:ea typeface="Calibri"/>
                <a:cs typeface="Calibri"/>
              </a:rPr>
              <a:t>trzecia</a:t>
            </a:r>
            <a:br>
              <a:rPr lang="en-US" sz="3100" b="1" dirty="0">
                <a:solidFill>
                  <a:schemeClr val="bg1"/>
                </a:solidFill>
                <a:latin typeface="Palatino Linotype"/>
                <a:ea typeface="Calibri"/>
                <a:cs typeface="Calibri"/>
              </a:rPr>
            </a:br>
            <a:br>
              <a:rPr lang="en-US" sz="3100" b="1" dirty="0">
                <a:latin typeface="Palatino Linotype"/>
              </a:rPr>
            </a:br>
            <a:r>
              <a:rPr lang="pl-PL" sz="5400" dirty="0">
                <a:solidFill>
                  <a:schemeClr val="bg1"/>
                </a:solidFill>
                <a:latin typeface="Palatino Linotype"/>
                <a:cs typeface="Arial"/>
              </a:rPr>
              <a:t>Postać tragiczna</a:t>
            </a:r>
            <a:endParaRPr lang="en-US" sz="3100" b="1" kern="1200" dirty="0">
              <a:solidFill>
                <a:schemeClr val="bg1"/>
              </a:solidFill>
              <a:latin typeface="Palatino Linotype"/>
            </a:endParaRPr>
          </a:p>
        </p:txBody>
      </p:sp>
      <p:sp>
        <p:nvSpPr>
          <p:cNvPr id="20" name="sketch line">
            <a:extLst>
              <a:ext uri="{FF2B5EF4-FFF2-40B4-BE49-F238E27FC236}">
                <a16:creationId xmlns:a16="http://schemas.microsoft.com/office/drawing/2014/main" id="{827F9EE6-8A3C-6862-E65A-659703B284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88261" y="4043302"/>
            <a:ext cx="3977640" cy="18288"/>
          </a:xfrm>
          <a:custGeom>
            <a:avLst/>
            <a:gdLst>
              <a:gd name="csX0" fmla="*/ 0 w 3977640"/>
              <a:gd name="csY0" fmla="*/ 0 h 18288"/>
              <a:gd name="csX1" fmla="*/ 742493 w 3977640"/>
              <a:gd name="csY1" fmla="*/ 0 h 18288"/>
              <a:gd name="csX2" fmla="*/ 1445209 w 3977640"/>
              <a:gd name="csY2" fmla="*/ 0 h 18288"/>
              <a:gd name="csX3" fmla="*/ 2147926 w 3977640"/>
              <a:gd name="csY3" fmla="*/ 0 h 18288"/>
              <a:gd name="csX4" fmla="*/ 2691536 w 3977640"/>
              <a:gd name="csY4" fmla="*/ 0 h 18288"/>
              <a:gd name="csX5" fmla="*/ 3274924 w 3977640"/>
              <a:gd name="csY5" fmla="*/ 0 h 18288"/>
              <a:gd name="csX6" fmla="*/ 3977640 w 3977640"/>
              <a:gd name="csY6" fmla="*/ 0 h 18288"/>
              <a:gd name="csX7" fmla="*/ 3977640 w 3977640"/>
              <a:gd name="csY7" fmla="*/ 18288 h 18288"/>
              <a:gd name="csX8" fmla="*/ 3314700 w 3977640"/>
              <a:gd name="csY8" fmla="*/ 18288 h 18288"/>
              <a:gd name="csX9" fmla="*/ 2771089 w 3977640"/>
              <a:gd name="csY9" fmla="*/ 18288 h 18288"/>
              <a:gd name="csX10" fmla="*/ 2227478 w 3977640"/>
              <a:gd name="csY10" fmla="*/ 18288 h 18288"/>
              <a:gd name="csX11" fmla="*/ 1524762 w 3977640"/>
              <a:gd name="csY11" fmla="*/ 18288 h 18288"/>
              <a:gd name="csX12" fmla="*/ 941375 w 3977640"/>
              <a:gd name="csY12" fmla="*/ 18288 h 18288"/>
              <a:gd name="csX13" fmla="*/ 0 w 3977640"/>
              <a:gd name="csY13" fmla="*/ 18288 h 18288"/>
              <a:gd name="csX14" fmla="*/ 0 w 3977640"/>
              <a:gd name="csY14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</a:cxnLst>
            <a:rect l="l" t="t" r="r" b="b"/>
            <a:pathLst>
              <a:path w="3977640" h="18288" fill="none" extrusionOk="0">
                <a:moveTo>
                  <a:pt x="0" y="0"/>
                </a:moveTo>
                <a:cubicBezTo>
                  <a:pt x="362724" y="-2785"/>
                  <a:pt x="438784" y="-35866"/>
                  <a:pt x="742493" y="0"/>
                </a:cubicBezTo>
                <a:cubicBezTo>
                  <a:pt x="1046202" y="35866"/>
                  <a:pt x="1214361" y="6330"/>
                  <a:pt x="1445209" y="0"/>
                </a:cubicBezTo>
                <a:cubicBezTo>
                  <a:pt x="1676057" y="-6330"/>
                  <a:pt x="1906372" y="-3266"/>
                  <a:pt x="2147926" y="0"/>
                </a:cubicBezTo>
                <a:cubicBezTo>
                  <a:pt x="2389480" y="3266"/>
                  <a:pt x="2520714" y="16824"/>
                  <a:pt x="2691536" y="0"/>
                </a:cubicBezTo>
                <a:cubicBezTo>
                  <a:pt x="2862358" y="-16824"/>
                  <a:pt x="3036508" y="-14038"/>
                  <a:pt x="3274924" y="0"/>
                </a:cubicBezTo>
                <a:cubicBezTo>
                  <a:pt x="3513340" y="14038"/>
                  <a:pt x="3634141" y="-18809"/>
                  <a:pt x="3977640" y="0"/>
                </a:cubicBezTo>
                <a:cubicBezTo>
                  <a:pt x="3977140" y="8855"/>
                  <a:pt x="3977749" y="14521"/>
                  <a:pt x="3977640" y="18288"/>
                </a:cubicBezTo>
                <a:cubicBezTo>
                  <a:pt x="3757007" y="32029"/>
                  <a:pt x="3469003" y="-5112"/>
                  <a:pt x="3314700" y="18288"/>
                </a:cubicBezTo>
                <a:cubicBezTo>
                  <a:pt x="3160397" y="41688"/>
                  <a:pt x="2914663" y="19512"/>
                  <a:pt x="2771089" y="18288"/>
                </a:cubicBezTo>
                <a:cubicBezTo>
                  <a:pt x="2627515" y="17064"/>
                  <a:pt x="2417576" y="42034"/>
                  <a:pt x="2227478" y="18288"/>
                </a:cubicBezTo>
                <a:cubicBezTo>
                  <a:pt x="2037380" y="-5458"/>
                  <a:pt x="1775246" y="-2032"/>
                  <a:pt x="1524762" y="18288"/>
                </a:cubicBezTo>
                <a:cubicBezTo>
                  <a:pt x="1274278" y="38608"/>
                  <a:pt x="1225405" y="46940"/>
                  <a:pt x="941375" y="18288"/>
                </a:cubicBezTo>
                <a:cubicBezTo>
                  <a:pt x="657345" y="-10364"/>
                  <a:pt x="468340" y="57851"/>
                  <a:pt x="0" y="18288"/>
                </a:cubicBezTo>
                <a:cubicBezTo>
                  <a:pt x="683" y="12014"/>
                  <a:pt x="724" y="5908"/>
                  <a:pt x="0" y="0"/>
                </a:cubicBezTo>
                <a:close/>
              </a:path>
              <a:path w="3977640" h="18288" stroke="0" extrusionOk="0">
                <a:moveTo>
                  <a:pt x="0" y="0"/>
                </a:moveTo>
                <a:cubicBezTo>
                  <a:pt x="167643" y="7540"/>
                  <a:pt x="416663" y="12011"/>
                  <a:pt x="623164" y="0"/>
                </a:cubicBezTo>
                <a:cubicBezTo>
                  <a:pt x="829665" y="-12011"/>
                  <a:pt x="908844" y="7531"/>
                  <a:pt x="1166774" y="0"/>
                </a:cubicBezTo>
                <a:cubicBezTo>
                  <a:pt x="1424704" y="-7531"/>
                  <a:pt x="1745729" y="22552"/>
                  <a:pt x="1909267" y="0"/>
                </a:cubicBezTo>
                <a:cubicBezTo>
                  <a:pt x="2072805" y="-22552"/>
                  <a:pt x="2313264" y="2550"/>
                  <a:pt x="2532431" y="0"/>
                </a:cubicBezTo>
                <a:cubicBezTo>
                  <a:pt x="2751598" y="-2550"/>
                  <a:pt x="2914229" y="-1772"/>
                  <a:pt x="3155594" y="0"/>
                </a:cubicBezTo>
                <a:cubicBezTo>
                  <a:pt x="3396959" y="1772"/>
                  <a:pt x="3603015" y="-38331"/>
                  <a:pt x="3977640" y="0"/>
                </a:cubicBezTo>
                <a:cubicBezTo>
                  <a:pt x="3976742" y="7180"/>
                  <a:pt x="3977809" y="13790"/>
                  <a:pt x="3977640" y="18288"/>
                </a:cubicBezTo>
                <a:cubicBezTo>
                  <a:pt x="3733612" y="44026"/>
                  <a:pt x="3504694" y="34704"/>
                  <a:pt x="3314700" y="18288"/>
                </a:cubicBezTo>
                <a:cubicBezTo>
                  <a:pt x="3124706" y="1872"/>
                  <a:pt x="2970848" y="41228"/>
                  <a:pt x="2771089" y="18288"/>
                </a:cubicBezTo>
                <a:cubicBezTo>
                  <a:pt x="2571330" y="-4652"/>
                  <a:pt x="2374617" y="32581"/>
                  <a:pt x="2108149" y="18288"/>
                </a:cubicBezTo>
                <a:cubicBezTo>
                  <a:pt x="1841681" y="3995"/>
                  <a:pt x="1730147" y="-7187"/>
                  <a:pt x="1445209" y="18288"/>
                </a:cubicBezTo>
                <a:cubicBezTo>
                  <a:pt x="1160271" y="43763"/>
                  <a:pt x="1128446" y="30981"/>
                  <a:pt x="822046" y="18288"/>
                </a:cubicBezTo>
                <a:cubicBezTo>
                  <a:pt x="515646" y="5595"/>
                  <a:pt x="401539" y="48208"/>
                  <a:pt x="0" y="18288"/>
                </a:cubicBezTo>
                <a:cubicBezTo>
                  <a:pt x="571" y="10093"/>
                  <a:pt x="-125" y="8407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41275" cap="rnd">
            <a:solidFill>
              <a:srgbClr val="FFFFFF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28044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4B66558-B157-67AF-FB0C-9E8398255C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089EED9-F54D-4F20-A2C6-949DE41769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E46F721-3785-414D-8697-16AF490E68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72000" y="0"/>
            <a:ext cx="4572000" cy="6858000"/>
          </a:xfrm>
          <a:prstGeom prst="rect">
            <a:avLst/>
          </a:pr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AEC09D-695E-E309-223E-962C70982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73285" y="2421125"/>
            <a:ext cx="2542136" cy="2380681"/>
          </a:xfrm>
        </p:spPr>
        <p:txBody>
          <a:bodyPr vert="horz" lIns="91440" tIns="45720" rIns="91440" bIns="45720" rtlCol="0" anchor="b">
            <a:noAutofit/>
          </a:bodyPr>
          <a:lstStyle/>
          <a:p>
            <a:pPr>
              <a:lnSpc>
                <a:spcPct val="90000"/>
              </a:lnSpc>
            </a:pP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Palatino Linotype"/>
              </a:rPr>
              <a:t>1935 </a:t>
            </a:r>
            <a:r>
              <a:rPr lang="en-US" sz="2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Palatino Linotype"/>
              </a:rPr>
              <a:t>Śmierć</a:t>
            </a: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Palatino Linotype"/>
              </a:rPr>
              <a:t> </a:t>
            </a:r>
            <a:r>
              <a:rPr lang="en-US" sz="2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Palatino Linotype"/>
              </a:rPr>
              <a:t>Piłsudskiego</a:t>
            </a:r>
            <a:br>
              <a:rPr lang="en-US" sz="2400" dirty="0">
                <a:latin typeface="Palatino Linotype"/>
              </a:rPr>
            </a:b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Palatino Linotype"/>
              </a:rPr>
              <a:t> </a:t>
            </a:r>
            <a:br>
              <a:rPr lang="en-US" sz="2400" dirty="0">
                <a:latin typeface="Palatino Linotype"/>
              </a:rPr>
            </a:b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Palatino Linotype"/>
              </a:rPr>
              <a:t>Mościcki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Palatino Linotype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Palatino Linotype"/>
              </a:rPr>
              <a:t>staje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Palatino Linotype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Palatino Linotype"/>
              </a:rPr>
              <a:t>na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Palatino Linotype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Palatino Linotype"/>
              </a:rPr>
              <a:t>czele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Palatino Linotype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Palatino Linotype"/>
              </a:rPr>
              <a:t>tzw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Palatino Linotype"/>
              </a:rPr>
              <a:t>. </a:t>
            </a:r>
            <a:r>
              <a:rPr lang="en-US" sz="2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Palatino Linotype"/>
              </a:rPr>
              <a:t>grupy</a:t>
            </a: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Palatino Linotype"/>
              </a:rPr>
              <a:t> </a:t>
            </a:r>
            <a:r>
              <a:rPr lang="en-US" sz="2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Palatino Linotype"/>
              </a:rPr>
              <a:t>zamkowej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Palatino Linotype"/>
              </a:rPr>
              <a:t>,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Palatino Linotype"/>
              </a:rPr>
              <a:t>rywalizując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Palatino Linotype"/>
              </a:rPr>
              <a:t> z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Palatino Linotype"/>
              </a:rPr>
              <a:t>obozem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Palatino Linotype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Palatino Linotype"/>
              </a:rPr>
              <a:t>Rydza-Śmigłego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Palatino Linotype"/>
              <a:ea typeface="Calibri"/>
              <a:cs typeface="Calibri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89DC35F-6F14-0717-D28D-68DE24C2EBE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3791" r="-1" b="4358"/>
          <a:stretch>
            <a:fillRect/>
          </a:stretch>
        </p:blipFill>
        <p:spPr>
          <a:xfrm>
            <a:off x="20" y="1"/>
            <a:ext cx="5749174" cy="6857999"/>
          </a:xfrm>
          <a:custGeom>
            <a:avLst/>
            <a:gdLst/>
            <a:ahLst/>
            <a:cxnLst/>
            <a:rect l="l" t="t" r="r" b="b"/>
            <a:pathLst>
              <a:path w="7665593" h="6857999">
                <a:moveTo>
                  <a:pt x="0" y="0"/>
                </a:moveTo>
                <a:lnTo>
                  <a:pt x="7363783" y="0"/>
                </a:lnTo>
                <a:lnTo>
                  <a:pt x="7372954" y="18152"/>
                </a:lnTo>
                <a:cubicBezTo>
                  <a:pt x="7378508" y="27417"/>
                  <a:pt x="7383821" y="35694"/>
                  <a:pt x="7386404" y="41707"/>
                </a:cubicBezTo>
                <a:lnTo>
                  <a:pt x="7389058" y="60832"/>
                </a:lnTo>
                <a:lnTo>
                  <a:pt x="7394074" y="60137"/>
                </a:lnTo>
                <a:lnTo>
                  <a:pt x="7394443" y="67241"/>
                </a:lnTo>
                <a:lnTo>
                  <a:pt x="7394565" y="83099"/>
                </a:lnTo>
                <a:cubicBezTo>
                  <a:pt x="7395324" y="92994"/>
                  <a:pt x="7394122" y="120511"/>
                  <a:pt x="7395957" y="130584"/>
                </a:cubicBezTo>
                <a:cubicBezTo>
                  <a:pt x="7401306" y="133490"/>
                  <a:pt x="7404223" y="137975"/>
                  <a:pt x="7405574" y="143540"/>
                </a:cubicBezTo>
                <a:lnTo>
                  <a:pt x="7405725" y="155795"/>
                </a:lnTo>
                <a:lnTo>
                  <a:pt x="7418615" y="226869"/>
                </a:lnTo>
                <a:lnTo>
                  <a:pt x="7419579" y="236641"/>
                </a:lnTo>
                <a:lnTo>
                  <a:pt x="7423900" y="241933"/>
                </a:lnTo>
                <a:cubicBezTo>
                  <a:pt x="7424763" y="245974"/>
                  <a:pt x="7424206" y="257579"/>
                  <a:pt x="7424760" y="260885"/>
                </a:cubicBezTo>
                <a:cubicBezTo>
                  <a:pt x="7425580" y="261177"/>
                  <a:pt x="7426400" y="261469"/>
                  <a:pt x="7427220" y="261761"/>
                </a:cubicBezTo>
                <a:cubicBezTo>
                  <a:pt x="7431152" y="272291"/>
                  <a:pt x="7444241" y="311893"/>
                  <a:pt x="7448344" y="324055"/>
                </a:cubicBezTo>
                <a:cubicBezTo>
                  <a:pt x="7444563" y="326484"/>
                  <a:pt x="7450535" y="331924"/>
                  <a:pt x="7451833" y="334727"/>
                </a:cubicBezTo>
                <a:cubicBezTo>
                  <a:pt x="7449286" y="335161"/>
                  <a:pt x="7448510" y="341947"/>
                  <a:pt x="7450776" y="343948"/>
                </a:cubicBezTo>
                <a:cubicBezTo>
                  <a:pt x="7463202" y="391652"/>
                  <a:pt x="7437523" y="367773"/>
                  <a:pt x="7453791" y="395003"/>
                </a:cubicBezTo>
                <a:cubicBezTo>
                  <a:pt x="7454869" y="399820"/>
                  <a:pt x="7453841" y="403723"/>
                  <a:pt x="7451939" y="407147"/>
                </a:cubicBezTo>
                <a:lnTo>
                  <a:pt x="7448030" y="412254"/>
                </a:lnTo>
                <a:lnTo>
                  <a:pt x="7455416" y="432021"/>
                </a:lnTo>
                <a:cubicBezTo>
                  <a:pt x="7457991" y="441758"/>
                  <a:pt x="7459699" y="452007"/>
                  <a:pt x="7460479" y="462523"/>
                </a:cubicBezTo>
                <a:cubicBezTo>
                  <a:pt x="7455275" y="464882"/>
                  <a:pt x="7462669" y="473136"/>
                  <a:pt x="7464133" y="477020"/>
                </a:cubicBezTo>
                <a:cubicBezTo>
                  <a:pt x="7460734" y="477060"/>
                  <a:pt x="7459104" y="485663"/>
                  <a:pt x="7461914" y="488716"/>
                </a:cubicBezTo>
                <a:cubicBezTo>
                  <a:pt x="7474065" y="552879"/>
                  <a:pt x="7442314" y="516775"/>
                  <a:pt x="7461353" y="555280"/>
                </a:cubicBezTo>
                <a:cubicBezTo>
                  <a:pt x="7462345" y="561721"/>
                  <a:pt x="7460642" y="566553"/>
                  <a:pt x="7457829" y="570585"/>
                </a:cubicBezTo>
                <a:lnTo>
                  <a:pt x="7450804" y="577839"/>
                </a:lnTo>
                <a:lnTo>
                  <a:pt x="7453309" y="583524"/>
                </a:lnTo>
                <a:cubicBezTo>
                  <a:pt x="7453505" y="604977"/>
                  <a:pt x="7446306" y="611303"/>
                  <a:pt x="7453558" y="623785"/>
                </a:cubicBezTo>
                <a:cubicBezTo>
                  <a:pt x="7438483" y="642230"/>
                  <a:pt x="7452055" y="636019"/>
                  <a:pt x="7454362" y="650049"/>
                </a:cubicBezTo>
                <a:cubicBezTo>
                  <a:pt x="7457368" y="661117"/>
                  <a:pt x="7463152" y="640798"/>
                  <a:pt x="7464006" y="651645"/>
                </a:cubicBezTo>
                <a:cubicBezTo>
                  <a:pt x="7460114" y="663380"/>
                  <a:pt x="7472201" y="662829"/>
                  <a:pt x="7467442" y="675032"/>
                </a:cubicBezTo>
                <a:cubicBezTo>
                  <a:pt x="7458335" y="672068"/>
                  <a:pt x="7469207" y="699114"/>
                  <a:pt x="7461251" y="699956"/>
                </a:cubicBezTo>
                <a:cubicBezTo>
                  <a:pt x="7472628" y="710321"/>
                  <a:pt x="7458614" y="715529"/>
                  <a:pt x="7462119" y="729331"/>
                </a:cubicBezTo>
                <a:cubicBezTo>
                  <a:pt x="7466423" y="735831"/>
                  <a:pt x="7467162" y="740521"/>
                  <a:pt x="7462533" y="746910"/>
                </a:cubicBezTo>
                <a:cubicBezTo>
                  <a:pt x="7483486" y="776851"/>
                  <a:pt x="7463470" y="765024"/>
                  <a:pt x="7471529" y="793043"/>
                </a:cubicBezTo>
                <a:cubicBezTo>
                  <a:pt x="7480002" y="817184"/>
                  <a:pt x="7485500" y="844550"/>
                  <a:pt x="7505730" y="867898"/>
                </a:cubicBezTo>
                <a:cubicBezTo>
                  <a:pt x="7511461" y="872184"/>
                  <a:pt x="7513630" y="882707"/>
                  <a:pt x="7510576" y="891400"/>
                </a:cubicBezTo>
                <a:cubicBezTo>
                  <a:pt x="7510049" y="892894"/>
                  <a:pt x="7509385" y="894278"/>
                  <a:pt x="7508604" y="895508"/>
                </a:cubicBezTo>
                <a:cubicBezTo>
                  <a:pt x="7511698" y="915692"/>
                  <a:pt x="7525520" y="989520"/>
                  <a:pt x="7529143" y="1012510"/>
                </a:cubicBezTo>
                <a:cubicBezTo>
                  <a:pt x="7521781" y="1014371"/>
                  <a:pt x="7535067" y="1025997"/>
                  <a:pt x="7530347" y="1033444"/>
                </a:cubicBezTo>
                <a:cubicBezTo>
                  <a:pt x="7526204" y="1038777"/>
                  <a:pt x="7529270" y="1043549"/>
                  <a:pt x="7529596" y="1049120"/>
                </a:cubicBezTo>
                <a:cubicBezTo>
                  <a:pt x="7526339" y="1056460"/>
                  <a:pt x="7532220" y="1080398"/>
                  <a:pt x="7536437" y="1086639"/>
                </a:cubicBezTo>
                <a:cubicBezTo>
                  <a:pt x="7551094" y="1101553"/>
                  <a:pt x="7540210" y="1135442"/>
                  <a:pt x="7551438" y="1147834"/>
                </a:cubicBezTo>
                <a:cubicBezTo>
                  <a:pt x="7553086" y="1152330"/>
                  <a:pt x="7553752" y="1156729"/>
                  <a:pt x="7553808" y="1161047"/>
                </a:cubicBezTo>
                <a:lnTo>
                  <a:pt x="7552572" y="1173130"/>
                </a:lnTo>
                <a:lnTo>
                  <a:pt x="7549434" y="1176566"/>
                </a:lnTo>
                <a:lnTo>
                  <a:pt x="7550211" y="1183950"/>
                </a:lnTo>
                <a:lnTo>
                  <a:pt x="7549733" y="1186066"/>
                </a:lnTo>
                <a:cubicBezTo>
                  <a:pt x="7548807" y="1190108"/>
                  <a:pt x="7548001" y="1194099"/>
                  <a:pt x="7547683" y="1198047"/>
                </a:cubicBezTo>
                <a:cubicBezTo>
                  <a:pt x="7563423" y="1192855"/>
                  <a:pt x="7547566" y="1230782"/>
                  <a:pt x="7560295" y="1219849"/>
                </a:cubicBezTo>
                <a:cubicBezTo>
                  <a:pt x="7561281" y="1240644"/>
                  <a:pt x="7573138" y="1224782"/>
                  <a:pt x="7561835" y="1249779"/>
                </a:cubicBezTo>
                <a:cubicBezTo>
                  <a:pt x="7574707" y="1282065"/>
                  <a:pt x="7569916" y="1332957"/>
                  <a:pt x="7589445" y="1358245"/>
                </a:cubicBezTo>
                <a:cubicBezTo>
                  <a:pt x="7581989" y="1355103"/>
                  <a:pt x="7576204" y="1368711"/>
                  <a:pt x="7579904" y="1378136"/>
                </a:cubicBezTo>
                <a:cubicBezTo>
                  <a:pt x="7550647" y="1367117"/>
                  <a:pt x="7606267" y="1415404"/>
                  <a:pt x="7586303" y="1423699"/>
                </a:cubicBezTo>
                <a:cubicBezTo>
                  <a:pt x="7604838" y="1424108"/>
                  <a:pt x="7636267" y="1466352"/>
                  <a:pt x="7621059" y="1486236"/>
                </a:cubicBezTo>
                <a:cubicBezTo>
                  <a:pt x="7624771" y="1516526"/>
                  <a:pt x="7640092" y="1537976"/>
                  <a:pt x="7633966" y="1569734"/>
                </a:cubicBezTo>
                <a:cubicBezTo>
                  <a:pt x="7636447" y="1570719"/>
                  <a:pt x="7638522" y="1572334"/>
                  <a:pt x="7640304" y="1574384"/>
                </a:cubicBezTo>
                <a:lnTo>
                  <a:pt x="7644628" y="1581242"/>
                </a:lnTo>
                <a:lnTo>
                  <a:pt x="7644313" y="1582567"/>
                </a:lnTo>
                <a:cubicBezTo>
                  <a:pt x="7644257" y="1587776"/>
                  <a:pt x="7645302" y="1590443"/>
                  <a:pt x="7646831" y="1591983"/>
                </a:cubicBezTo>
                <a:cubicBezTo>
                  <a:pt x="7647577" y="1592347"/>
                  <a:pt x="7648323" y="1592711"/>
                  <a:pt x="7649069" y="1593074"/>
                </a:cubicBezTo>
                <a:lnTo>
                  <a:pt x="7651326" y="1599230"/>
                </a:lnTo>
                <a:lnTo>
                  <a:pt x="7657195" y="1610539"/>
                </a:lnTo>
                <a:lnTo>
                  <a:pt x="7656957" y="1613422"/>
                </a:lnTo>
                <a:lnTo>
                  <a:pt x="7663730" y="1631673"/>
                </a:lnTo>
                <a:lnTo>
                  <a:pt x="7663189" y="1632289"/>
                </a:lnTo>
                <a:cubicBezTo>
                  <a:pt x="7662131" y="1634085"/>
                  <a:pt x="7661641" y="1636199"/>
                  <a:pt x="7662326" y="1639024"/>
                </a:cubicBezTo>
                <a:cubicBezTo>
                  <a:pt x="7651979" y="1640024"/>
                  <a:pt x="7659188" y="1642819"/>
                  <a:pt x="7662125" y="1651067"/>
                </a:cubicBezTo>
                <a:cubicBezTo>
                  <a:pt x="7646711" y="1654462"/>
                  <a:pt x="7660667" y="1674670"/>
                  <a:pt x="7653812" y="1683345"/>
                </a:cubicBezTo>
                <a:cubicBezTo>
                  <a:pt x="7656316" y="1689330"/>
                  <a:pt x="7658683" y="1695719"/>
                  <a:pt x="7660803" y="1702414"/>
                </a:cubicBezTo>
                <a:lnTo>
                  <a:pt x="7661867" y="1756201"/>
                </a:lnTo>
                <a:lnTo>
                  <a:pt x="7649453" y="1812530"/>
                </a:lnTo>
                <a:cubicBezTo>
                  <a:pt x="7649183" y="1833366"/>
                  <a:pt x="7644573" y="1851408"/>
                  <a:pt x="7647823" y="1869041"/>
                </a:cubicBezTo>
                <a:cubicBezTo>
                  <a:pt x="7644238" y="1876204"/>
                  <a:pt x="7642789" y="1882956"/>
                  <a:pt x="7648156" y="1889503"/>
                </a:cubicBezTo>
                <a:cubicBezTo>
                  <a:pt x="7646365" y="1908946"/>
                  <a:pt x="7638702" y="1913653"/>
                  <a:pt x="7644679" y="1925974"/>
                </a:cubicBezTo>
                <a:cubicBezTo>
                  <a:pt x="7632281" y="1936898"/>
                  <a:pt x="7637013" y="1937545"/>
                  <a:pt x="7640564" y="1942678"/>
                </a:cubicBezTo>
                <a:lnTo>
                  <a:pt x="7640816" y="1943410"/>
                </a:lnTo>
                <a:lnTo>
                  <a:pt x="7639044" y="1944904"/>
                </a:lnTo>
                <a:lnTo>
                  <a:pt x="7638223" y="1947993"/>
                </a:lnTo>
                <a:lnTo>
                  <a:pt x="7638752" y="1956430"/>
                </a:lnTo>
                <a:lnTo>
                  <a:pt x="7639407" y="1959603"/>
                </a:lnTo>
                <a:cubicBezTo>
                  <a:pt x="7639690" y="1961788"/>
                  <a:pt x="7639658" y="1963239"/>
                  <a:pt x="7639396" y="1964244"/>
                </a:cubicBezTo>
                <a:lnTo>
                  <a:pt x="7639249" y="1964361"/>
                </a:lnTo>
                <a:lnTo>
                  <a:pt x="7639521" y="1968708"/>
                </a:lnTo>
                <a:cubicBezTo>
                  <a:pt x="7640315" y="1976045"/>
                  <a:pt x="7641402" y="1983186"/>
                  <a:pt x="7642694" y="1989983"/>
                </a:cubicBezTo>
                <a:cubicBezTo>
                  <a:pt x="7634556" y="1995729"/>
                  <a:pt x="7644169" y="2020842"/>
                  <a:pt x="7628828" y="2018094"/>
                </a:cubicBezTo>
                <a:cubicBezTo>
                  <a:pt x="7630116" y="2027262"/>
                  <a:pt x="7636485" y="2032807"/>
                  <a:pt x="7626423" y="2029720"/>
                </a:cubicBezTo>
                <a:cubicBezTo>
                  <a:pt x="7626559" y="2032738"/>
                  <a:pt x="7625703" y="2034598"/>
                  <a:pt x="7624364" y="2035929"/>
                </a:cubicBezTo>
                <a:lnTo>
                  <a:pt x="7623733" y="2036314"/>
                </a:lnTo>
                <a:lnTo>
                  <a:pt x="7626847" y="2056711"/>
                </a:lnTo>
                <a:lnTo>
                  <a:pt x="7626090" y="2059419"/>
                </a:lnTo>
                <a:lnTo>
                  <a:pt x="7629618" y="2072712"/>
                </a:lnTo>
                <a:lnTo>
                  <a:pt x="7630641" y="2079581"/>
                </a:lnTo>
                <a:lnTo>
                  <a:pt x="7632577" y="2081522"/>
                </a:lnTo>
                <a:cubicBezTo>
                  <a:pt x="7633753" y="2083617"/>
                  <a:pt x="7634261" y="2086620"/>
                  <a:pt x="7633251" y="2091658"/>
                </a:cubicBezTo>
                <a:lnTo>
                  <a:pt x="7632707" y="2092825"/>
                </a:lnTo>
                <a:lnTo>
                  <a:pt x="7635575" y="2101184"/>
                </a:lnTo>
                <a:cubicBezTo>
                  <a:pt x="7636900" y="2103876"/>
                  <a:pt x="7638586" y="2106260"/>
                  <a:pt x="7640772" y="2108190"/>
                </a:cubicBezTo>
                <a:cubicBezTo>
                  <a:pt x="7629093" y="2136655"/>
                  <a:pt x="7639778" y="2163513"/>
                  <a:pt x="7637758" y="2194409"/>
                </a:cubicBezTo>
                <a:cubicBezTo>
                  <a:pt x="7619585" y="2207765"/>
                  <a:pt x="7641835" y="2261154"/>
                  <a:pt x="7659453" y="2268824"/>
                </a:cubicBezTo>
                <a:cubicBezTo>
                  <a:pt x="7644015" y="2268997"/>
                  <a:pt x="7665037" y="2307714"/>
                  <a:pt x="7665583" y="2317700"/>
                </a:cubicBezTo>
                <a:cubicBezTo>
                  <a:pt x="7665764" y="2321029"/>
                  <a:pt x="7663671" y="2321166"/>
                  <a:pt x="7657195" y="2315619"/>
                </a:cubicBezTo>
                <a:cubicBezTo>
                  <a:pt x="7658997" y="2326231"/>
                  <a:pt x="7650972" y="2337185"/>
                  <a:pt x="7644431" y="2331209"/>
                </a:cubicBezTo>
                <a:cubicBezTo>
                  <a:pt x="7658433" y="2363448"/>
                  <a:pt x="7644510" y="2411031"/>
                  <a:pt x="7650869" y="2447461"/>
                </a:cubicBezTo>
                <a:cubicBezTo>
                  <a:pt x="7635485" y="2467322"/>
                  <a:pt x="7649719" y="2456555"/>
                  <a:pt x="7646841" y="2477156"/>
                </a:cubicBezTo>
                <a:cubicBezTo>
                  <a:pt x="7661004" y="2471521"/>
                  <a:pt x="7638896" y="2502164"/>
                  <a:pt x="7654880" y="2503292"/>
                </a:cubicBezTo>
                <a:cubicBezTo>
                  <a:pt x="7653849" y="2507005"/>
                  <a:pt x="7652348" y="2510567"/>
                  <a:pt x="7650720" y="2514131"/>
                </a:cubicBezTo>
                <a:lnTo>
                  <a:pt x="7649876" y="2516003"/>
                </a:lnTo>
                <a:lnTo>
                  <a:pt x="7649263" y="2523483"/>
                </a:lnTo>
                <a:lnTo>
                  <a:pt x="7645633" y="2525592"/>
                </a:lnTo>
                <a:lnTo>
                  <a:pt x="7642233" y="2536851"/>
                </a:lnTo>
                <a:cubicBezTo>
                  <a:pt x="7641494" y="2541069"/>
                  <a:pt x="7641323" y="2545607"/>
                  <a:pt x="7642069" y="2550622"/>
                </a:cubicBezTo>
                <a:cubicBezTo>
                  <a:pt x="7648404" y="2562959"/>
                  <a:pt x="7640640" y="2582170"/>
                  <a:pt x="7641110" y="2599544"/>
                </a:cubicBezTo>
                <a:lnTo>
                  <a:pt x="7643071" y="2607523"/>
                </a:lnTo>
                <a:lnTo>
                  <a:pt x="7639801" y="2633566"/>
                </a:lnTo>
                <a:cubicBezTo>
                  <a:pt x="7639166" y="2640978"/>
                  <a:pt x="7638833" y="2648672"/>
                  <a:pt x="7639065" y="2656773"/>
                </a:cubicBezTo>
                <a:lnTo>
                  <a:pt x="7640624" y="2671810"/>
                </a:lnTo>
                <a:lnTo>
                  <a:pt x="7639332" y="2675751"/>
                </a:lnTo>
                <a:cubicBezTo>
                  <a:pt x="7639476" y="2682617"/>
                  <a:pt x="7644027" y="2691703"/>
                  <a:pt x="7638498" y="2690893"/>
                </a:cubicBezTo>
                <a:lnTo>
                  <a:pt x="7640415" y="2698606"/>
                </a:lnTo>
                <a:lnTo>
                  <a:pt x="7636002" y="2706218"/>
                </a:lnTo>
                <a:cubicBezTo>
                  <a:pt x="7634978" y="2707053"/>
                  <a:pt x="7633887" y="2707679"/>
                  <a:pt x="7632770" y="2708079"/>
                </a:cubicBezTo>
                <a:lnTo>
                  <a:pt x="7634220" y="2718854"/>
                </a:lnTo>
                <a:lnTo>
                  <a:pt x="7631061" y="2727688"/>
                </a:lnTo>
                <a:lnTo>
                  <a:pt x="7633127" y="2735389"/>
                </a:lnTo>
                <a:lnTo>
                  <a:pt x="7632661" y="2738584"/>
                </a:lnTo>
                <a:lnTo>
                  <a:pt x="7631098" y="2746529"/>
                </a:lnTo>
                <a:cubicBezTo>
                  <a:pt x="7630002" y="2750602"/>
                  <a:pt x="7628681" y="2755160"/>
                  <a:pt x="7627624" y="2760235"/>
                </a:cubicBezTo>
                <a:lnTo>
                  <a:pt x="7627140" y="2764511"/>
                </a:lnTo>
                <a:lnTo>
                  <a:pt x="7621827" y="2773820"/>
                </a:lnTo>
                <a:cubicBezTo>
                  <a:pt x="7617811" y="2780593"/>
                  <a:pt x="7615104" y="2785923"/>
                  <a:pt x="7617284" y="2791840"/>
                </a:cubicBezTo>
                <a:cubicBezTo>
                  <a:pt x="7612094" y="2801924"/>
                  <a:pt x="7597550" y="2808970"/>
                  <a:pt x="7601430" y="2823567"/>
                </a:cubicBezTo>
                <a:cubicBezTo>
                  <a:pt x="7594841" y="2819137"/>
                  <a:pt x="7600633" y="2839778"/>
                  <a:pt x="7593865" y="2842217"/>
                </a:cubicBezTo>
                <a:cubicBezTo>
                  <a:pt x="7588415" y="2843342"/>
                  <a:pt x="7588901" y="2849866"/>
                  <a:pt x="7586893" y="2854834"/>
                </a:cubicBezTo>
                <a:cubicBezTo>
                  <a:pt x="7581327" y="2858374"/>
                  <a:pt x="7576244" y="2883372"/>
                  <a:pt x="7577046" y="2892075"/>
                </a:cubicBezTo>
                <a:cubicBezTo>
                  <a:pt x="7582584" y="2916606"/>
                  <a:pt x="7560175" y="2936338"/>
                  <a:pt x="7564026" y="2955950"/>
                </a:cubicBezTo>
                <a:cubicBezTo>
                  <a:pt x="7563501" y="2961086"/>
                  <a:pt x="7562240" y="2965343"/>
                  <a:pt x="7560529" y="2969031"/>
                </a:cubicBezTo>
                <a:lnTo>
                  <a:pt x="7554631" y="2978222"/>
                </a:lnTo>
                <a:lnTo>
                  <a:pt x="7550747" y="2978564"/>
                </a:lnTo>
                <a:lnTo>
                  <a:pt x="7548359" y="2985429"/>
                </a:lnTo>
                <a:lnTo>
                  <a:pt x="7547120" y="2986826"/>
                </a:lnTo>
                <a:cubicBezTo>
                  <a:pt x="7544741" y="2989483"/>
                  <a:pt x="7542480" y="2992194"/>
                  <a:pt x="7540621" y="2995267"/>
                </a:cubicBezTo>
                <a:cubicBezTo>
                  <a:pt x="7555200" y="3003715"/>
                  <a:pt x="7527208" y="3022799"/>
                  <a:pt x="7541739" y="3023946"/>
                </a:cubicBezTo>
                <a:cubicBezTo>
                  <a:pt x="7534059" y="3042303"/>
                  <a:pt x="7549904" y="3038579"/>
                  <a:pt x="7530781" y="3050462"/>
                </a:cubicBezTo>
                <a:cubicBezTo>
                  <a:pt x="7527838" y="3088204"/>
                  <a:pt x="7503338" y="3127251"/>
                  <a:pt x="7508515" y="3164510"/>
                </a:cubicBezTo>
                <a:cubicBezTo>
                  <a:pt x="7503888" y="3155782"/>
                  <a:pt x="7493770" y="3162549"/>
                  <a:pt x="7492866" y="3173520"/>
                </a:cubicBezTo>
                <a:cubicBezTo>
                  <a:pt x="7474179" y="3140376"/>
                  <a:pt x="7498581" y="3226463"/>
                  <a:pt x="7479395" y="3217191"/>
                </a:cubicBezTo>
                <a:cubicBezTo>
                  <a:pt x="7493905" y="3232643"/>
                  <a:pt x="7501608" y="3293915"/>
                  <a:pt x="7481475" y="3298298"/>
                </a:cubicBezTo>
                <a:cubicBezTo>
                  <a:pt x="7472089" y="3326890"/>
                  <a:pt x="7475493" y="3357480"/>
                  <a:pt x="7457722" y="3379292"/>
                </a:cubicBezTo>
                <a:cubicBezTo>
                  <a:pt x="7459285" y="3382143"/>
                  <a:pt x="7460273" y="3385199"/>
                  <a:pt x="7460850" y="3388381"/>
                </a:cubicBezTo>
                <a:lnTo>
                  <a:pt x="7461482" y="3397694"/>
                </a:lnTo>
                <a:lnTo>
                  <a:pt x="7460695" y="3398556"/>
                </a:lnTo>
                <a:cubicBezTo>
                  <a:pt x="7458532" y="3402904"/>
                  <a:pt x="7458275" y="3406007"/>
                  <a:pt x="7458858" y="3408553"/>
                </a:cubicBezTo>
                <a:lnTo>
                  <a:pt x="7460185" y="3411299"/>
                </a:lnTo>
                <a:lnTo>
                  <a:pt x="7459468" y="3418333"/>
                </a:lnTo>
                <a:lnTo>
                  <a:pt x="7459515" y="3432662"/>
                </a:lnTo>
                <a:lnTo>
                  <a:pt x="7458154" y="3434902"/>
                </a:lnTo>
                <a:lnTo>
                  <a:pt x="7456091" y="3455825"/>
                </a:lnTo>
                <a:cubicBezTo>
                  <a:pt x="7455865" y="3455850"/>
                  <a:pt x="7455638" y="3455877"/>
                  <a:pt x="7455413" y="3455903"/>
                </a:cubicBezTo>
                <a:cubicBezTo>
                  <a:pt x="7453843" y="3456557"/>
                  <a:pt x="7452596" y="3457940"/>
                  <a:pt x="7451989" y="3460886"/>
                </a:cubicBezTo>
                <a:cubicBezTo>
                  <a:pt x="7443388" y="3453296"/>
                  <a:pt x="7447961" y="3461529"/>
                  <a:pt x="7446929" y="3470886"/>
                </a:cubicBezTo>
                <a:cubicBezTo>
                  <a:pt x="7433341" y="3461186"/>
                  <a:pt x="7436171" y="3489615"/>
                  <a:pt x="7427213" y="3491353"/>
                </a:cubicBezTo>
                <a:cubicBezTo>
                  <a:pt x="7426761" y="3498443"/>
                  <a:pt x="7426037" y="3505767"/>
                  <a:pt x="7424990" y="3513143"/>
                </a:cubicBezTo>
                <a:lnTo>
                  <a:pt x="7424186" y="3517424"/>
                </a:lnTo>
                <a:cubicBezTo>
                  <a:pt x="7424132" y="3517438"/>
                  <a:pt x="7424077" y="3517453"/>
                  <a:pt x="7424024" y="3517467"/>
                </a:cubicBezTo>
                <a:cubicBezTo>
                  <a:pt x="7423536" y="3518305"/>
                  <a:pt x="7423153" y="3519678"/>
                  <a:pt x="7422883" y="3521896"/>
                </a:cubicBezTo>
                <a:lnTo>
                  <a:pt x="7422723" y="3525229"/>
                </a:lnTo>
                <a:lnTo>
                  <a:pt x="7421163" y="3533534"/>
                </a:lnTo>
                <a:lnTo>
                  <a:pt x="7419650" y="3536108"/>
                </a:lnTo>
                <a:lnTo>
                  <a:pt x="7417640" y="3536718"/>
                </a:lnTo>
                <a:lnTo>
                  <a:pt x="7417697" y="3537534"/>
                </a:lnTo>
                <a:cubicBezTo>
                  <a:pt x="7419749" y="3544077"/>
                  <a:pt x="7423989" y="3546875"/>
                  <a:pt x="7409814" y="3551598"/>
                </a:cubicBezTo>
                <a:cubicBezTo>
                  <a:pt x="7412376" y="3566128"/>
                  <a:pt x="7404108" y="3567090"/>
                  <a:pt x="7397719" y="3584844"/>
                </a:cubicBezTo>
                <a:cubicBezTo>
                  <a:pt x="7401116" y="3593573"/>
                  <a:pt x="7398130" y="3599358"/>
                  <a:pt x="7393057" y="3604546"/>
                </a:cubicBezTo>
                <a:cubicBezTo>
                  <a:pt x="7391792" y="3622895"/>
                  <a:pt x="7383125" y="3638008"/>
                  <a:pt x="7377811" y="3657793"/>
                </a:cubicBezTo>
                <a:cubicBezTo>
                  <a:pt x="7379886" y="3680874"/>
                  <a:pt x="7366255" y="3689531"/>
                  <a:pt x="7360624" y="3710685"/>
                </a:cubicBezTo>
                <a:cubicBezTo>
                  <a:pt x="7367950" y="3731637"/>
                  <a:pt x="7347999" y="3723947"/>
                  <a:pt x="7341489" y="3734006"/>
                </a:cubicBezTo>
                <a:lnTo>
                  <a:pt x="7340478" y="3737028"/>
                </a:lnTo>
                <a:lnTo>
                  <a:pt x="7340489" y="3745476"/>
                </a:lnTo>
                <a:lnTo>
                  <a:pt x="7340950" y="3748687"/>
                </a:lnTo>
                <a:cubicBezTo>
                  <a:pt x="7341098" y="3750887"/>
                  <a:pt x="7340976" y="3752333"/>
                  <a:pt x="7340653" y="3753314"/>
                </a:cubicBezTo>
                <a:lnTo>
                  <a:pt x="7340500" y="3753419"/>
                </a:lnTo>
                <a:lnTo>
                  <a:pt x="7340506" y="3757774"/>
                </a:lnTo>
                <a:cubicBezTo>
                  <a:pt x="7340847" y="3765147"/>
                  <a:pt x="7341495" y="3772345"/>
                  <a:pt x="7342369" y="3779218"/>
                </a:cubicBezTo>
                <a:cubicBezTo>
                  <a:pt x="7333890" y="3784348"/>
                  <a:pt x="7341949" y="3810090"/>
                  <a:pt x="7326800" y="3806225"/>
                </a:cubicBezTo>
                <a:cubicBezTo>
                  <a:pt x="7327524" y="3815461"/>
                  <a:pt x="7333545" y="3821456"/>
                  <a:pt x="7323686" y="3817640"/>
                </a:cubicBezTo>
                <a:cubicBezTo>
                  <a:pt x="7323637" y="3820659"/>
                  <a:pt x="7322668" y="3822449"/>
                  <a:pt x="7321247" y="3823678"/>
                </a:cubicBezTo>
                <a:lnTo>
                  <a:pt x="7320595" y="3824018"/>
                </a:lnTo>
                <a:lnTo>
                  <a:pt x="7322453" y="3844579"/>
                </a:lnTo>
                <a:lnTo>
                  <a:pt x="7321532" y="3847225"/>
                </a:lnTo>
                <a:lnTo>
                  <a:pt x="7324238" y="3860736"/>
                </a:lnTo>
                <a:lnTo>
                  <a:pt x="7324840" y="3867658"/>
                </a:lnTo>
                <a:lnTo>
                  <a:pt x="7326655" y="3869733"/>
                </a:lnTo>
                <a:cubicBezTo>
                  <a:pt x="7327701" y="3871909"/>
                  <a:pt x="7328023" y="3874942"/>
                  <a:pt x="7326706" y="3879891"/>
                </a:cubicBezTo>
                <a:lnTo>
                  <a:pt x="7326093" y="3881013"/>
                </a:lnTo>
                <a:lnTo>
                  <a:pt x="7328442" y="3889558"/>
                </a:lnTo>
                <a:cubicBezTo>
                  <a:pt x="7329602" y="3892339"/>
                  <a:pt x="7331138" y="3894839"/>
                  <a:pt x="7333203" y="3896924"/>
                </a:cubicBezTo>
                <a:cubicBezTo>
                  <a:pt x="7319795" y="3924445"/>
                  <a:pt x="7328820" y="3952004"/>
                  <a:pt x="7324908" y="3982658"/>
                </a:cubicBezTo>
                <a:cubicBezTo>
                  <a:pt x="7325522" y="4017325"/>
                  <a:pt x="7327874" y="4041416"/>
                  <a:pt x="7327588" y="4064228"/>
                </a:cubicBezTo>
                <a:cubicBezTo>
                  <a:pt x="7328735" y="4074940"/>
                  <a:pt x="7329351" y="4153102"/>
                  <a:pt x="7323186" y="4146664"/>
                </a:cubicBezTo>
                <a:cubicBezTo>
                  <a:pt x="7335189" y="4179829"/>
                  <a:pt x="7318370" y="4199117"/>
                  <a:pt x="7322488" y="4235901"/>
                </a:cubicBezTo>
                <a:cubicBezTo>
                  <a:pt x="7305909" y="4254573"/>
                  <a:pt x="7320783" y="4244884"/>
                  <a:pt x="7316645" y="4265209"/>
                </a:cubicBezTo>
                <a:cubicBezTo>
                  <a:pt x="7331133" y="4260631"/>
                  <a:pt x="7307179" y="4289560"/>
                  <a:pt x="7323069" y="4291857"/>
                </a:cubicBezTo>
                <a:cubicBezTo>
                  <a:pt x="7321814" y="4295483"/>
                  <a:pt x="7320095" y="4298923"/>
                  <a:pt x="7318251" y="4302359"/>
                </a:cubicBezTo>
                <a:lnTo>
                  <a:pt x="7317295" y="4304161"/>
                </a:lnTo>
                <a:lnTo>
                  <a:pt x="7316223" y="4311573"/>
                </a:lnTo>
                <a:lnTo>
                  <a:pt x="7312469" y="4313411"/>
                </a:lnTo>
                <a:lnTo>
                  <a:pt x="7306447" y="4403491"/>
                </a:lnTo>
                <a:cubicBezTo>
                  <a:pt x="7308849" y="4411399"/>
                  <a:pt x="7308497" y="4436984"/>
                  <a:pt x="7303688" y="4442497"/>
                </a:cubicBezTo>
                <a:cubicBezTo>
                  <a:pt x="7302637" y="4447969"/>
                  <a:pt x="7304327" y="4453942"/>
                  <a:pt x="7299181" y="4457128"/>
                </a:cubicBezTo>
                <a:cubicBezTo>
                  <a:pt x="7296154" y="4469016"/>
                  <a:pt x="7289197" y="4496240"/>
                  <a:pt x="7285530" y="4513823"/>
                </a:cubicBezTo>
                <a:cubicBezTo>
                  <a:pt x="7288769" y="4518560"/>
                  <a:pt x="7287100" y="4524649"/>
                  <a:pt x="7284412" y="4532609"/>
                </a:cubicBezTo>
                <a:lnTo>
                  <a:pt x="7282601" y="4540125"/>
                </a:lnTo>
                <a:lnTo>
                  <a:pt x="7291785" y="4563650"/>
                </a:lnTo>
                <a:lnTo>
                  <a:pt x="7284191" y="4636427"/>
                </a:lnTo>
                <a:lnTo>
                  <a:pt x="7292797" y="4672055"/>
                </a:lnTo>
                <a:cubicBezTo>
                  <a:pt x="7294304" y="4686552"/>
                  <a:pt x="7294421" y="4700466"/>
                  <a:pt x="7295425" y="4713953"/>
                </a:cubicBezTo>
                <a:cubicBezTo>
                  <a:pt x="7296104" y="4744441"/>
                  <a:pt x="7280378" y="4723911"/>
                  <a:pt x="7292574" y="4762180"/>
                </a:cubicBezTo>
                <a:cubicBezTo>
                  <a:pt x="7286719" y="4766152"/>
                  <a:pt x="7286266" y="4770971"/>
                  <a:pt x="7288689" y="4779168"/>
                </a:cubicBezTo>
                <a:cubicBezTo>
                  <a:pt x="7288592" y="4793971"/>
                  <a:pt x="7274303" y="4792486"/>
                  <a:pt x="7282355" y="4807636"/>
                </a:cubicBezTo>
                <a:cubicBezTo>
                  <a:pt x="7278556" y="4806204"/>
                  <a:pt x="7277539" y="4813202"/>
                  <a:pt x="7276505" y="4819678"/>
                </a:cubicBezTo>
                <a:lnTo>
                  <a:pt x="7273752" y="4823797"/>
                </a:lnTo>
                <a:lnTo>
                  <a:pt x="7283683" y="4847794"/>
                </a:lnTo>
                <a:cubicBezTo>
                  <a:pt x="7296832" y="4890479"/>
                  <a:pt x="7302379" y="4941877"/>
                  <a:pt x="7311552" y="4978326"/>
                </a:cubicBezTo>
                <a:cubicBezTo>
                  <a:pt x="7284161" y="4998846"/>
                  <a:pt x="7309660" y="4989594"/>
                  <a:pt x="7304880" y="5015024"/>
                </a:cubicBezTo>
                <a:cubicBezTo>
                  <a:pt x="7330355" y="5012307"/>
                  <a:pt x="7291032" y="5044485"/>
                  <a:pt x="7319932" y="5050993"/>
                </a:cubicBezTo>
                <a:cubicBezTo>
                  <a:pt x="7318148" y="5055414"/>
                  <a:pt x="7315506" y="5059493"/>
                  <a:pt x="7312641" y="5063537"/>
                </a:cubicBezTo>
                <a:lnTo>
                  <a:pt x="7311153" y="5065661"/>
                </a:lnTo>
                <a:lnTo>
                  <a:pt x="7310197" y="5075032"/>
                </a:lnTo>
                <a:lnTo>
                  <a:pt x="7303683" y="5076576"/>
                </a:lnTo>
                <a:lnTo>
                  <a:pt x="7297768" y="5089898"/>
                </a:lnTo>
                <a:cubicBezTo>
                  <a:pt x="7296519" y="5095057"/>
                  <a:pt x="7296302" y="5100805"/>
                  <a:pt x="7297750" y="5107454"/>
                </a:cubicBezTo>
                <a:cubicBezTo>
                  <a:pt x="7309447" y="5125240"/>
                  <a:pt x="7295812" y="5147341"/>
                  <a:pt x="7297014" y="5169708"/>
                </a:cubicBezTo>
                <a:lnTo>
                  <a:pt x="7300719" y="5180532"/>
                </a:lnTo>
                <a:lnTo>
                  <a:pt x="7295705" y="5210620"/>
                </a:lnTo>
                <a:lnTo>
                  <a:pt x="7296901" y="5212749"/>
                </a:lnTo>
                <a:cubicBezTo>
                  <a:pt x="7296704" y="5218058"/>
                  <a:pt x="7294377" y="5228574"/>
                  <a:pt x="7294523" y="5242477"/>
                </a:cubicBezTo>
                <a:lnTo>
                  <a:pt x="7297776" y="5296160"/>
                </a:lnTo>
                <a:lnTo>
                  <a:pt x="7289955" y="5304499"/>
                </a:lnTo>
                <a:lnTo>
                  <a:pt x="7286210" y="5305374"/>
                </a:lnTo>
                <a:lnTo>
                  <a:pt x="7286995" y="5320092"/>
                </a:lnTo>
                <a:lnTo>
                  <a:pt x="7281550" y="5330613"/>
                </a:lnTo>
                <a:lnTo>
                  <a:pt x="7285354" y="5340890"/>
                </a:lnTo>
                <a:lnTo>
                  <a:pt x="7281914" y="5354491"/>
                </a:lnTo>
                <a:cubicBezTo>
                  <a:pt x="7280017" y="5359352"/>
                  <a:pt x="7277725" y="5364763"/>
                  <a:pt x="7275918" y="5370917"/>
                </a:cubicBezTo>
                <a:lnTo>
                  <a:pt x="7267655" y="5384350"/>
                </a:lnTo>
                <a:lnTo>
                  <a:pt x="7263791" y="5406610"/>
                </a:lnTo>
                <a:cubicBezTo>
                  <a:pt x="7260956" y="5423841"/>
                  <a:pt x="7257650" y="5440271"/>
                  <a:pt x="7251522" y="5456222"/>
                </a:cubicBezTo>
                <a:cubicBezTo>
                  <a:pt x="7253699" y="5469913"/>
                  <a:pt x="7252931" y="5482529"/>
                  <a:pt x="7242311" y="5493751"/>
                </a:cubicBezTo>
                <a:cubicBezTo>
                  <a:pt x="7236636" y="5529727"/>
                  <a:pt x="7245809" y="5539513"/>
                  <a:pt x="7231835" y="5561252"/>
                </a:cubicBezTo>
                <a:cubicBezTo>
                  <a:pt x="7236311" y="5568555"/>
                  <a:pt x="7238499" y="5573475"/>
                  <a:pt x="7239152" y="5577121"/>
                </a:cubicBezTo>
                <a:cubicBezTo>
                  <a:pt x="7241111" y="5588065"/>
                  <a:pt x="7229268" y="5587525"/>
                  <a:pt x="7224043" y="5605355"/>
                </a:cubicBezTo>
                <a:cubicBezTo>
                  <a:pt x="7216774" y="5624244"/>
                  <a:pt x="7213225" y="5590845"/>
                  <a:pt x="7209229" y="5609118"/>
                </a:cubicBezTo>
                <a:cubicBezTo>
                  <a:pt x="7212098" y="5628346"/>
                  <a:pt x="7194168" y="5628785"/>
                  <a:pt x="7198222" y="5648700"/>
                </a:cubicBezTo>
                <a:cubicBezTo>
                  <a:pt x="7212577" y="5642705"/>
                  <a:pt x="7189541" y="5689259"/>
                  <a:pt x="7201221" y="5689771"/>
                </a:cubicBezTo>
                <a:cubicBezTo>
                  <a:pt x="7181618" y="5708428"/>
                  <a:pt x="7201258" y="5715573"/>
                  <a:pt x="7192555" y="5739098"/>
                </a:cubicBezTo>
                <a:cubicBezTo>
                  <a:pt x="7184486" y="5750478"/>
                  <a:pt x="7182208" y="5758416"/>
                  <a:pt x="7187522" y="5768603"/>
                </a:cubicBezTo>
                <a:cubicBezTo>
                  <a:pt x="7148692" y="5821144"/>
                  <a:pt x="7181577" y="5799065"/>
                  <a:pt x="7162500" y="5846928"/>
                </a:cubicBezTo>
                <a:lnTo>
                  <a:pt x="7160827" y="5850799"/>
                </a:lnTo>
                <a:lnTo>
                  <a:pt x="7163312" y="5866636"/>
                </a:lnTo>
                <a:cubicBezTo>
                  <a:pt x="7163884" y="5867070"/>
                  <a:pt x="7164455" y="5867505"/>
                  <a:pt x="7165029" y="5867939"/>
                </a:cubicBezTo>
                <a:lnTo>
                  <a:pt x="7142501" y="5914339"/>
                </a:lnTo>
                <a:lnTo>
                  <a:pt x="7143151" y="5921221"/>
                </a:lnTo>
                <a:lnTo>
                  <a:pt x="7123808" y="5950546"/>
                </a:lnTo>
                <a:lnTo>
                  <a:pt x="7116299" y="5966186"/>
                </a:lnTo>
                <a:lnTo>
                  <a:pt x="7106117" y="5983669"/>
                </a:lnTo>
                <a:lnTo>
                  <a:pt x="7109622" y="5995569"/>
                </a:lnTo>
                <a:cubicBezTo>
                  <a:pt x="7114727" y="6023526"/>
                  <a:pt x="7092983" y="6067450"/>
                  <a:pt x="7116605" y="6077139"/>
                </a:cubicBezTo>
                <a:cubicBezTo>
                  <a:pt x="7102148" y="6089933"/>
                  <a:pt x="7125501" y="6101908"/>
                  <a:pt x="7127573" y="6115892"/>
                </a:cubicBezTo>
                <a:cubicBezTo>
                  <a:pt x="7118381" y="6127056"/>
                  <a:pt x="7126331" y="6132595"/>
                  <a:pt x="7128098" y="6142737"/>
                </a:cubicBezTo>
                <a:cubicBezTo>
                  <a:pt x="7122429" y="6147329"/>
                  <a:pt x="7122724" y="6155912"/>
                  <a:pt x="7129375" y="6158833"/>
                </a:cubicBezTo>
                <a:cubicBezTo>
                  <a:pt x="7144709" y="6154689"/>
                  <a:pt x="7137060" y="6184499"/>
                  <a:pt x="7147635" y="6186714"/>
                </a:cubicBezTo>
                <a:cubicBezTo>
                  <a:pt x="7149842" y="6204016"/>
                  <a:pt x="7136414" y="6279145"/>
                  <a:pt x="7153343" y="6291871"/>
                </a:cubicBezTo>
                <a:cubicBezTo>
                  <a:pt x="7161381" y="6326852"/>
                  <a:pt x="7134450" y="6377408"/>
                  <a:pt x="7134923" y="6392273"/>
                </a:cubicBezTo>
                <a:cubicBezTo>
                  <a:pt x="7103997" y="6407024"/>
                  <a:pt x="7185503" y="6478818"/>
                  <a:pt x="7187236" y="6541940"/>
                </a:cubicBezTo>
                <a:cubicBezTo>
                  <a:pt x="7184250" y="6550446"/>
                  <a:pt x="7184290" y="6554993"/>
                  <a:pt x="7191340" y="6557275"/>
                </a:cubicBezTo>
                <a:cubicBezTo>
                  <a:pt x="7195412" y="6573685"/>
                  <a:pt x="7202070" y="6606060"/>
                  <a:pt x="7211670" y="6640404"/>
                </a:cubicBezTo>
                <a:cubicBezTo>
                  <a:pt x="7219591" y="6666216"/>
                  <a:pt x="7212698" y="6793331"/>
                  <a:pt x="7221085" y="6827708"/>
                </a:cubicBezTo>
                <a:lnTo>
                  <a:pt x="7227698" y="6857999"/>
                </a:lnTo>
                <a:lnTo>
                  <a:pt x="0" y="685799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61368976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D56D318-523A-E415-5DEA-645199051B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657F69E0-C4B0-4BEC-A689-4F8D877F05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874063-D211-621D-B4FD-88B7E4331B7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rcRect l="40623" r="3391" b="-1"/>
          <a:stretch>
            <a:fillRect/>
          </a:stretch>
        </p:blipFill>
        <p:spPr>
          <a:xfrm>
            <a:off x="20" y="10"/>
            <a:ext cx="9141692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9B07A49-385F-DA60-7AA9-5FB6037A83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1122363"/>
            <a:ext cx="6858000" cy="3063240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600">
                <a:solidFill>
                  <a:schemeClr val="bg1"/>
                </a:solidFill>
              </a:rPr>
              <a:t>17 września 1939 r., wspólnie z rządem i Naczelnym Wodzem, po napaści Niemiec na Polskę Mościcki ewakuował się do Rumunii  gdzie został internowany </a:t>
            </a:r>
          </a:p>
        </p:txBody>
      </p:sp>
      <p:sp>
        <p:nvSpPr>
          <p:cNvPr id="17" name="sketchy line">
            <a:extLst>
              <a:ext uri="{FF2B5EF4-FFF2-40B4-BE49-F238E27FC236}">
                <a16:creationId xmlns:a16="http://schemas.microsoft.com/office/drawing/2014/main" id="{9F6380B4-6A1C-481E-8408-B4E6C75B9B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980654" y="4368623"/>
            <a:ext cx="3182692" cy="18288"/>
          </a:xfrm>
          <a:custGeom>
            <a:avLst/>
            <a:gdLst>
              <a:gd name="csX0" fmla="*/ 0 w 3182692"/>
              <a:gd name="csY0" fmla="*/ 0 h 18288"/>
              <a:gd name="csX1" fmla="*/ 636538 w 3182692"/>
              <a:gd name="csY1" fmla="*/ 0 h 18288"/>
              <a:gd name="csX2" fmla="*/ 1273077 w 3182692"/>
              <a:gd name="csY2" fmla="*/ 0 h 18288"/>
              <a:gd name="csX3" fmla="*/ 1909615 w 3182692"/>
              <a:gd name="csY3" fmla="*/ 0 h 18288"/>
              <a:gd name="csX4" fmla="*/ 2482500 w 3182692"/>
              <a:gd name="csY4" fmla="*/ 0 h 18288"/>
              <a:gd name="csX5" fmla="*/ 3182692 w 3182692"/>
              <a:gd name="csY5" fmla="*/ 0 h 18288"/>
              <a:gd name="csX6" fmla="*/ 3182692 w 3182692"/>
              <a:gd name="csY6" fmla="*/ 18288 h 18288"/>
              <a:gd name="csX7" fmla="*/ 2609807 w 3182692"/>
              <a:gd name="csY7" fmla="*/ 18288 h 18288"/>
              <a:gd name="csX8" fmla="*/ 2068750 w 3182692"/>
              <a:gd name="csY8" fmla="*/ 18288 h 18288"/>
              <a:gd name="csX9" fmla="*/ 1432211 w 3182692"/>
              <a:gd name="csY9" fmla="*/ 18288 h 18288"/>
              <a:gd name="csX10" fmla="*/ 859327 w 3182692"/>
              <a:gd name="csY10" fmla="*/ 18288 h 18288"/>
              <a:gd name="csX11" fmla="*/ 0 w 3182692"/>
              <a:gd name="csY11" fmla="*/ 18288 h 18288"/>
              <a:gd name="csX12" fmla="*/ 0 w 3182692"/>
              <a:gd name="csY12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3182692" h="18288" fill="none" extrusionOk="0">
                <a:moveTo>
                  <a:pt x="0" y="0"/>
                </a:moveTo>
                <a:cubicBezTo>
                  <a:pt x="253588" y="25878"/>
                  <a:pt x="409323" y="-5359"/>
                  <a:pt x="636538" y="0"/>
                </a:cubicBezTo>
                <a:cubicBezTo>
                  <a:pt x="863753" y="5359"/>
                  <a:pt x="1007727" y="-28"/>
                  <a:pt x="1273077" y="0"/>
                </a:cubicBezTo>
                <a:cubicBezTo>
                  <a:pt x="1538427" y="28"/>
                  <a:pt x="1698640" y="-12775"/>
                  <a:pt x="1909615" y="0"/>
                </a:cubicBezTo>
                <a:cubicBezTo>
                  <a:pt x="2120590" y="12775"/>
                  <a:pt x="2210293" y="-21823"/>
                  <a:pt x="2482500" y="0"/>
                </a:cubicBezTo>
                <a:cubicBezTo>
                  <a:pt x="2754708" y="21823"/>
                  <a:pt x="3004133" y="-28750"/>
                  <a:pt x="3182692" y="0"/>
                </a:cubicBezTo>
                <a:cubicBezTo>
                  <a:pt x="3183134" y="4516"/>
                  <a:pt x="3181865" y="12266"/>
                  <a:pt x="3182692" y="18288"/>
                </a:cubicBezTo>
                <a:cubicBezTo>
                  <a:pt x="2947402" y="22440"/>
                  <a:pt x="2876226" y="27191"/>
                  <a:pt x="2609807" y="18288"/>
                </a:cubicBezTo>
                <a:cubicBezTo>
                  <a:pt x="2343389" y="9385"/>
                  <a:pt x="2326689" y="25579"/>
                  <a:pt x="2068750" y="18288"/>
                </a:cubicBezTo>
                <a:cubicBezTo>
                  <a:pt x="1810811" y="10997"/>
                  <a:pt x="1713836" y="48219"/>
                  <a:pt x="1432211" y="18288"/>
                </a:cubicBezTo>
                <a:cubicBezTo>
                  <a:pt x="1150586" y="-11643"/>
                  <a:pt x="982765" y="3747"/>
                  <a:pt x="859327" y="18288"/>
                </a:cubicBezTo>
                <a:cubicBezTo>
                  <a:pt x="735889" y="32829"/>
                  <a:pt x="254183" y="35231"/>
                  <a:pt x="0" y="18288"/>
                </a:cubicBezTo>
                <a:cubicBezTo>
                  <a:pt x="-306" y="11477"/>
                  <a:pt x="485" y="4355"/>
                  <a:pt x="0" y="0"/>
                </a:cubicBezTo>
                <a:close/>
              </a:path>
              <a:path w="3182692" h="18288" stroke="0" extrusionOk="0">
                <a:moveTo>
                  <a:pt x="0" y="0"/>
                </a:moveTo>
                <a:cubicBezTo>
                  <a:pt x="243108" y="-22426"/>
                  <a:pt x="387854" y="22949"/>
                  <a:pt x="572885" y="0"/>
                </a:cubicBezTo>
                <a:cubicBezTo>
                  <a:pt x="757916" y="-22949"/>
                  <a:pt x="923707" y="6797"/>
                  <a:pt x="1113942" y="0"/>
                </a:cubicBezTo>
                <a:cubicBezTo>
                  <a:pt x="1304177" y="-6797"/>
                  <a:pt x="1495991" y="20627"/>
                  <a:pt x="1686827" y="0"/>
                </a:cubicBezTo>
                <a:cubicBezTo>
                  <a:pt x="1877663" y="-20627"/>
                  <a:pt x="2170182" y="-20672"/>
                  <a:pt x="2323365" y="0"/>
                </a:cubicBezTo>
                <a:cubicBezTo>
                  <a:pt x="2476548" y="20672"/>
                  <a:pt x="2919164" y="6097"/>
                  <a:pt x="3182692" y="0"/>
                </a:cubicBezTo>
                <a:cubicBezTo>
                  <a:pt x="3183269" y="4624"/>
                  <a:pt x="3183511" y="11191"/>
                  <a:pt x="3182692" y="18288"/>
                </a:cubicBezTo>
                <a:cubicBezTo>
                  <a:pt x="3026065" y="-10849"/>
                  <a:pt x="2775006" y="23067"/>
                  <a:pt x="2546154" y="18288"/>
                </a:cubicBezTo>
                <a:cubicBezTo>
                  <a:pt x="2317302" y="13509"/>
                  <a:pt x="2168173" y="-8513"/>
                  <a:pt x="1845961" y="18288"/>
                </a:cubicBezTo>
                <a:cubicBezTo>
                  <a:pt x="1523749" y="45089"/>
                  <a:pt x="1450078" y="-844"/>
                  <a:pt x="1304904" y="18288"/>
                </a:cubicBezTo>
                <a:cubicBezTo>
                  <a:pt x="1159730" y="37420"/>
                  <a:pt x="942635" y="-10021"/>
                  <a:pt x="604711" y="18288"/>
                </a:cubicBezTo>
                <a:cubicBezTo>
                  <a:pt x="266787" y="46597"/>
                  <a:pt x="141927" y="-8395"/>
                  <a:pt x="0" y="18288"/>
                </a:cubicBezTo>
                <a:cubicBezTo>
                  <a:pt x="-171" y="12755"/>
                  <a:pt x="-690" y="7930"/>
                  <a:pt x="0" y="0"/>
                </a:cubicBezTo>
                <a:close/>
              </a:path>
            </a:pathLst>
          </a:custGeom>
          <a:solidFill>
            <a:srgbClr val="FFFFFF">
              <a:alpha val="75000"/>
            </a:srgbClr>
          </a:solidFill>
          <a:ln w="44450" cap="rnd">
            <a:solidFill>
              <a:schemeClr val="bg1">
                <a:alpha val="75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44095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079A3AA-A3FC-AA2C-F8B8-7DF9192542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6F828D28-8E09-41CC-8229-3070B5467A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C8CF33-DD06-5145-EFC0-FBE2FF50090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450" r="2218"/>
          <a:stretch>
            <a:fillRect/>
          </a:stretch>
        </p:blipFill>
        <p:spPr>
          <a:xfrm>
            <a:off x="20" y="-22"/>
            <a:ext cx="9143977" cy="6858022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D5B012D8-7F27-4758-9AC6-C889B154BD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684783" y="1682484"/>
            <a:ext cx="6858003" cy="3493010"/>
          </a:xfrm>
          <a:prstGeom prst="rect">
            <a:avLst/>
          </a:prstGeom>
          <a:gradFill flip="none" rotWithShape="1">
            <a:gsLst>
              <a:gs pos="48000">
                <a:srgbClr val="000000">
                  <a:alpha val="24000"/>
                </a:srgbClr>
              </a:gs>
              <a:gs pos="85000">
                <a:srgbClr val="000000">
                  <a:alpha val="45000"/>
                </a:srgbClr>
              </a:gs>
              <a:gs pos="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CFCE1CB-5AE8-41AC-8ABB-C7BB4EBC0A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6169" y="4974328"/>
            <a:ext cx="6124611" cy="2305673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l">
              <a:lnSpc>
                <a:spcPct val="90000"/>
              </a:lnSpc>
            </a:pPr>
            <a:r>
              <a:rPr lang="en-US" sz="3200" err="1">
                <a:solidFill>
                  <a:srgbClr val="FFFFFF"/>
                </a:solidFill>
              </a:rPr>
              <a:t>Chcąc</a:t>
            </a:r>
            <a:r>
              <a:rPr lang="en-US" sz="3200" dirty="0">
                <a:solidFill>
                  <a:srgbClr val="FFFFFF"/>
                </a:solidFill>
              </a:rPr>
              <a:t> </a:t>
            </a:r>
            <a:r>
              <a:rPr lang="en-US" sz="3200" err="1">
                <a:solidFill>
                  <a:srgbClr val="FFFFFF"/>
                </a:solidFill>
              </a:rPr>
              <a:t>zachować</a:t>
            </a:r>
            <a:r>
              <a:rPr lang="en-US" sz="3200" dirty="0">
                <a:solidFill>
                  <a:srgbClr val="FFFFFF"/>
                </a:solidFill>
              </a:rPr>
              <a:t> </a:t>
            </a:r>
            <a:r>
              <a:rPr lang="en-US" sz="3200" err="1">
                <a:solidFill>
                  <a:srgbClr val="FFFFFF"/>
                </a:solidFill>
              </a:rPr>
              <a:t>ciągłość</a:t>
            </a:r>
            <a:r>
              <a:rPr lang="en-US" sz="3200" dirty="0">
                <a:solidFill>
                  <a:srgbClr val="FFFFFF"/>
                </a:solidFill>
              </a:rPr>
              <a:t> </a:t>
            </a:r>
            <a:r>
              <a:rPr lang="en-US" sz="3200" err="1">
                <a:solidFill>
                  <a:srgbClr val="FFFFFF"/>
                </a:solidFill>
              </a:rPr>
              <a:t>państwa</a:t>
            </a:r>
            <a:r>
              <a:rPr lang="en-US" sz="3200" dirty="0">
                <a:solidFill>
                  <a:srgbClr val="FFFFFF"/>
                </a:solidFill>
              </a:rPr>
              <a:t>, </a:t>
            </a:r>
            <a:r>
              <a:rPr lang="en-US" sz="3200" err="1">
                <a:solidFill>
                  <a:srgbClr val="FFFFFF"/>
                </a:solidFill>
              </a:rPr>
              <a:t>na</a:t>
            </a:r>
            <a:r>
              <a:rPr lang="en-US" sz="3200" dirty="0">
                <a:solidFill>
                  <a:srgbClr val="FFFFFF"/>
                </a:solidFill>
              </a:rPr>
              <a:t> </a:t>
            </a:r>
            <a:r>
              <a:rPr lang="en-US" sz="3200" err="1">
                <a:solidFill>
                  <a:srgbClr val="FFFFFF"/>
                </a:solidFill>
              </a:rPr>
              <a:t>podstawie</a:t>
            </a:r>
            <a:r>
              <a:rPr lang="en-US" sz="3200" dirty="0">
                <a:solidFill>
                  <a:srgbClr val="FFFFFF"/>
                </a:solidFill>
              </a:rPr>
              <a:t> art. 13 </a:t>
            </a:r>
            <a:r>
              <a:rPr lang="en-US" sz="3200" err="1">
                <a:solidFill>
                  <a:srgbClr val="FFFFFF"/>
                </a:solidFill>
              </a:rPr>
              <a:t>Konstytucji</a:t>
            </a:r>
            <a:r>
              <a:rPr lang="en-US" sz="3200" dirty="0">
                <a:solidFill>
                  <a:srgbClr val="FFFFFF"/>
                </a:solidFill>
              </a:rPr>
              <a:t> </a:t>
            </a:r>
            <a:r>
              <a:rPr lang="en-US" sz="3200" err="1">
                <a:solidFill>
                  <a:srgbClr val="FFFFFF"/>
                </a:solidFill>
              </a:rPr>
              <a:t>kwietniowej</a:t>
            </a:r>
            <a:r>
              <a:rPr lang="en-US" sz="3200" dirty="0">
                <a:solidFill>
                  <a:srgbClr val="FFFFFF"/>
                </a:solidFill>
              </a:rPr>
              <a:t> </a:t>
            </a:r>
            <a:r>
              <a:rPr lang="en-US" sz="3200" err="1">
                <a:solidFill>
                  <a:srgbClr val="FFFFFF"/>
                </a:solidFill>
              </a:rPr>
              <a:t>ustąpił</a:t>
            </a:r>
            <a:r>
              <a:rPr lang="en-US" sz="3200" dirty="0">
                <a:solidFill>
                  <a:srgbClr val="FFFFFF"/>
                </a:solidFill>
              </a:rPr>
              <a:t> z </a:t>
            </a:r>
            <a:r>
              <a:rPr lang="en-US" sz="3200" err="1">
                <a:solidFill>
                  <a:srgbClr val="FFFFFF"/>
                </a:solidFill>
              </a:rPr>
              <a:t>urzędu</a:t>
            </a:r>
            <a:endParaRPr lang="en-US" sz="3200">
              <a:solidFill>
                <a:srgbClr val="FFFFFF"/>
              </a:solidFill>
              <a:ea typeface="Calibri"/>
              <a:cs typeface="Calibri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063B759-00FC-46D1-9898-8E8625268F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4797890" y="2511887"/>
            <a:ext cx="6858003" cy="1834218"/>
          </a:xfrm>
          <a:prstGeom prst="rect">
            <a:avLst/>
          </a:prstGeom>
          <a:gradFill flip="none" rotWithShape="1">
            <a:gsLst>
              <a:gs pos="48000">
                <a:srgbClr val="000000">
                  <a:alpha val="24000"/>
                </a:srgbClr>
              </a:gs>
              <a:gs pos="85000">
                <a:srgbClr val="000000">
                  <a:alpha val="45000"/>
                </a:srgbClr>
              </a:gs>
              <a:gs pos="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06919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46D0C0E-4C58-C00C-5638-0001E68CEA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CCA027C-805B-DB2B-C3DD-24D2A5B8BAC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3919" b="41549"/>
          <a:stretch>
            <a:fillRect/>
          </a:stretch>
        </p:blipFill>
        <p:spPr>
          <a:xfrm>
            <a:off x="-2585" y="-1"/>
            <a:ext cx="9146585" cy="687974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D60F200-5EB0-B223-2439-C96C67F0FE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064451" y="791834"/>
            <a:ext cx="3020876" cy="9154947"/>
          </a:xfrm>
          <a:prstGeom prst="rect">
            <a:avLst/>
          </a:prstGeom>
          <a:gradFill flip="none" rotWithShape="1">
            <a:gsLst>
              <a:gs pos="21000">
                <a:srgbClr val="000000">
                  <a:alpha val="62000"/>
                </a:srgbClr>
              </a:gs>
              <a:gs pos="100000">
                <a:srgbClr val="000000">
                  <a:alpha val="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6567EA8-C72D-4B9B-D23F-6B2E9F9C9F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2584" y="0"/>
            <a:ext cx="2132551" cy="6879745"/>
          </a:xfrm>
          <a:prstGeom prst="rect">
            <a:avLst/>
          </a:prstGeom>
          <a:gradFill flip="none" rotWithShape="1">
            <a:gsLst>
              <a:gs pos="5000">
                <a:schemeClr val="accent2"/>
              </a:gs>
              <a:gs pos="49000">
                <a:schemeClr val="accent5">
                  <a:lumMod val="60000"/>
                  <a:lumOff val="40000"/>
                  <a:alpha val="0"/>
                </a:schemeClr>
              </a:gs>
            </a:gsLst>
            <a:lin ang="9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EFBFA78-9360-1E01-5448-6D5AE0A326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6779028" y="21736"/>
            <a:ext cx="2364646" cy="6858008"/>
          </a:xfrm>
          <a:prstGeom prst="rect">
            <a:avLst/>
          </a:prstGeom>
          <a:gradFill flip="none" rotWithShape="1">
            <a:gsLst>
              <a:gs pos="5000">
                <a:schemeClr val="accent5">
                  <a:alpha val="48000"/>
                </a:schemeClr>
              </a:gs>
              <a:gs pos="42000">
                <a:schemeClr val="accent5">
                  <a:alpha val="0"/>
                </a:schemeClr>
              </a:gs>
            </a:gsLst>
            <a:lin ang="1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740453C-744F-DB3A-47EC-15EACE1DC1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2585" y="5288433"/>
            <a:ext cx="9149779" cy="1591311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49000">
                <a:schemeClr val="accent2">
                  <a:alpha val="0"/>
                </a:schemeClr>
              </a:gs>
            </a:gsLst>
            <a:lin ang="588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6924B03-77BD-EAE3-2854-43363FF8E6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05100" y="2905286"/>
            <a:ext cx="3866773" cy="4082144"/>
          </a:xfrm>
          <a:prstGeom prst="rect">
            <a:avLst/>
          </a:prstGeom>
          <a:gradFill flip="none" rotWithShape="1">
            <a:gsLst>
              <a:gs pos="0">
                <a:schemeClr val="accent5"/>
              </a:gs>
              <a:gs pos="54000">
                <a:schemeClr val="accent5">
                  <a:lumMod val="60000"/>
                  <a:lumOff val="40000"/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5F9809A-BCA3-1055-5D4C-F4B0C321CB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39916" y="4411311"/>
            <a:ext cx="5945838" cy="1620665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r">
              <a:lnSpc>
                <a:spcPct val="90000"/>
              </a:lnSpc>
            </a:pPr>
            <a:r>
              <a:rPr lang="en-US" sz="2800" err="1">
                <a:solidFill>
                  <a:srgbClr val="FFFFFF"/>
                </a:solidFill>
                <a:latin typeface="Palatino Linotype"/>
              </a:rPr>
              <a:t>Zmarł</a:t>
            </a:r>
            <a:r>
              <a:rPr lang="en-US" sz="2800" dirty="0">
                <a:solidFill>
                  <a:srgbClr val="FFFFFF"/>
                </a:solidFill>
                <a:latin typeface="Palatino Linotype"/>
              </a:rPr>
              <a:t> 2 </a:t>
            </a:r>
            <a:r>
              <a:rPr lang="en-US" sz="2800" err="1">
                <a:solidFill>
                  <a:srgbClr val="FFFFFF"/>
                </a:solidFill>
                <a:latin typeface="Palatino Linotype"/>
              </a:rPr>
              <a:t>października</a:t>
            </a:r>
            <a:r>
              <a:rPr lang="en-US" sz="2800" dirty="0">
                <a:solidFill>
                  <a:srgbClr val="FFFFFF"/>
                </a:solidFill>
                <a:latin typeface="Palatino Linotype"/>
              </a:rPr>
              <a:t> 1946 w </a:t>
            </a:r>
            <a:r>
              <a:rPr lang="en-US" sz="2800" err="1">
                <a:solidFill>
                  <a:srgbClr val="FFFFFF"/>
                </a:solidFill>
                <a:latin typeface="Palatino Linotype"/>
              </a:rPr>
              <a:t>Versoix</a:t>
            </a:r>
            <a:r>
              <a:rPr lang="en-US" sz="2800" dirty="0">
                <a:solidFill>
                  <a:srgbClr val="FFFFFF"/>
                </a:solidFill>
                <a:latin typeface="Palatino Linotype"/>
              </a:rPr>
              <a:t>, </a:t>
            </a:r>
            <a:r>
              <a:rPr lang="en-US" sz="2800" err="1">
                <a:solidFill>
                  <a:srgbClr val="FFFFFF"/>
                </a:solidFill>
                <a:latin typeface="Palatino Linotype"/>
              </a:rPr>
              <a:t>Szwajcaria</a:t>
            </a:r>
            <a:br>
              <a:rPr lang="en-US" sz="2800" dirty="0">
                <a:latin typeface="Palatino Linotype"/>
              </a:rPr>
            </a:br>
            <a:br>
              <a:rPr lang="en-US" sz="2800" dirty="0">
                <a:latin typeface="Palatino Linotype"/>
              </a:rPr>
            </a:br>
            <a:r>
              <a:rPr lang="en-US" sz="2800" err="1">
                <a:solidFill>
                  <a:srgbClr val="FFFFFF"/>
                </a:solidFill>
                <a:latin typeface="Palatino Linotype"/>
              </a:rPr>
              <a:t>Żył</a:t>
            </a:r>
            <a:r>
              <a:rPr lang="en-US" sz="2800" dirty="0">
                <a:solidFill>
                  <a:srgbClr val="FFFFFF"/>
                </a:solidFill>
                <a:latin typeface="Palatino Linotype"/>
              </a:rPr>
              <a:t> 78 </a:t>
            </a:r>
            <a:r>
              <a:rPr lang="en-US" sz="2800" err="1">
                <a:solidFill>
                  <a:srgbClr val="FFFFFF"/>
                </a:solidFill>
                <a:latin typeface="Palatino Linotype"/>
              </a:rPr>
              <a:t>lat</a:t>
            </a:r>
            <a:br>
              <a:rPr lang="en-US" sz="2800" dirty="0">
                <a:latin typeface="Palatino Linotype"/>
              </a:rPr>
            </a:br>
            <a:br>
              <a:rPr lang="en-US" sz="2800" dirty="0">
                <a:latin typeface="Palatino Linotype"/>
              </a:rPr>
            </a:br>
            <a:r>
              <a:rPr lang="en-US" sz="2800" err="1">
                <a:solidFill>
                  <a:srgbClr val="FFFFFF"/>
                </a:solidFill>
                <a:latin typeface="Palatino Linotype"/>
              </a:rPr>
              <a:t>Miał</a:t>
            </a:r>
            <a:r>
              <a:rPr lang="en-US" sz="2800" dirty="0">
                <a:solidFill>
                  <a:srgbClr val="FFFFFF"/>
                </a:solidFill>
                <a:latin typeface="Palatino Linotype"/>
              </a:rPr>
              <a:t> </a:t>
            </a:r>
            <a:r>
              <a:rPr lang="en-US" sz="2800" err="1">
                <a:solidFill>
                  <a:srgbClr val="FFFFFF"/>
                </a:solidFill>
                <a:latin typeface="Palatino Linotype"/>
              </a:rPr>
              <a:t>tylko</a:t>
            </a:r>
            <a:r>
              <a:rPr lang="en-US" sz="2800" dirty="0">
                <a:solidFill>
                  <a:srgbClr val="FFFFFF"/>
                </a:solidFill>
                <a:latin typeface="Palatino Linotype"/>
              </a:rPr>
              <a:t> </a:t>
            </a:r>
            <a:r>
              <a:rPr lang="en-US" sz="2800" err="1">
                <a:solidFill>
                  <a:srgbClr val="FFFFFF"/>
                </a:solidFill>
                <a:latin typeface="Palatino Linotype"/>
              </a:rPr>
              <a:t>jednego</a:t>
            </a:r>
            <a:r>
              <a:rPr lang="en-US" sz="2800" dirty="0">
                <a:solidFill>
                  <a:srgbClr val="FFFFFF"/>
                </a:solidFill>
                <a:latin typeface="Palatino Linotype"/>
              </a:rPr>
              <a:t> </a:t>
            </a:r>
            <a:r>
              <a:rPr lang="en-US" sz="2800" err="1">
                <a:solidFill>
                  <a:srgbClr val="FFFFFF"/>
                </a:solidFill>
                <a:latin typeface="Palatino Linotype"/>
              </a:rPr>
              <a:t>potomka</a:t>
            </a:r>
            <a:br>
              <a:rPr lang="en-US" sz="2800" dirty="0">
                <a:latin typeface="Palatino Linotype"/>
              </a:rPr>
            </a:br>
            <a:r>
              <a:rPr lang="en-US" sz="2800" dirty="0">
                <a:solidFill>
                  <a:srgbClr val="FFFFFF"/>
                </a:solidFill>
                <a:latin typeface="Palatino Linotype"/>
              </a:rPr>
              <a:t>Józefa </a:t>
            </a:r>
            <a:r>
              <a:rPr lang="en-US" sz="2800" err="1">
                <a:solidFill>
                  <a:srgbClr val="FFFFFF"/>
                </a:solidFill>
                <a:latin typeface="Palatino Linotype"/>
              </a:rPr>
              <a:t>Mościckiego</a:t>
            </a:r>
            <a:endParaRPr lang="en-US" sz="2800" dirty="0">
              <a:solidFill>
                <a:srgbClr val="FFFFFF"/>
              </a:solidFill>
              <a:latin typeface="Palatino Linotype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D77F8E-C737-6408-9351-B8D449B91786}"/>
              </a:ext>
            </a:extLst>
          </p:cNvPr>
          <p:cNvSpPr txBox="1"/>
          <p:nvPr/>
        </p:nvSpPr>
        <p:spPr>
          <a:xfrm>
            <a:off x="755861" y="6469546"/>
            <a:ext cx="3051507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400" err="1">
                <a:solidFill>
                  <a:schemeClr val="bg1"/>
                </a:solidFill>
                <a:latin typeface="Times New Roman"/>
                <a:cs typeface="Times New Roman"/>
              </a:rPr>
              <a:t>fot</a:t>
            </a:r>
            <a:r>
              <a:rPr lang="en-US" sz="1400" dirty="0">
                <a:solidFill>
                  <a:schemeClr val="bg1"/>
                </a:solidFill>
                <a:latin typeface="Times New Roman"/>
                <a:cs typeface="Times New Roman"/>
              </a:rPr>
              <a:t>: Hubert </a:t>
            </a:r>
            <a:r>
              <a:rPr lang="en-US" sz="1400" err="1">
                <a:solidFill>
                  <a:schemeClr val="bg1"/>
                </a:solidFill>
                <a:latin typeface="Times New Roman"/>
                <a:cs typeface="Times New Roman"/>
              </a:rPr>
              <a:t>Śmietanka</a:t>
            </a:r>
            <a:r>
              <a:rPr lang="en-US" sz="1400" dirty="0">
                <a:solidFill>
                  <a:schemeClr val="bg1"/>
                </a:solidFill>
                <a:latin typeface="Times New Roman"/>
                <a:cs typeface="Times New Roman"/>
              </a:rPr>
              <a:t> CC BY-SA 2.5</a:t>
            </a:r>
            <a:endParaRPr lang="en-US" sz="1400" dirty="0">
              <a:solidFill>
                <a:schemeClr val="bg1"/>
              </a:solidFill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4203067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1446E9C-C7F7-9D19-CCE7-D25106B838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818C5D61-8A26-FBC0-2DC6-F11DDAE572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Graphic 5" descr="Klasa">
            <a:extLst>
              <a:ext uri="{FF2B5EF4-FFF2-40B4-BE49-F238E27FC236}">
                <a16:creationId xmlns:a16="http://schemas.microsoft.com/office/drawing/2014/main" id="{E041CAA1-7B3D-9B7C-4511-098EA85B19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3741" y="2165637"/>
            <a:ext cx="2526726" cy="2526726"/>
          </a:xfrm>
          <a:prstGeom prst="rect">
            <a:avLst/>
          </a:prstGeom>
        </p:spPr>
      </p:pic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AC533302-409E-E13C-67AE-41AE5D3E37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72494" y="0"/>
            <a:ext cx="5671506" cy="6858000"/>
          </a:xfrm>
          <a:custGeom>
            <a:avLst/>
            <a:gdLst>
              <a:gd name="connsiteX0" fmla="*/ 7529613 w 7529613"/>
              <a:gd name="connsiteY0" fmla="*/ 0 h 6858000"/>
              <a:gd name="connsiteX1" fmla="*/ 1222331 w 7529613"/>
              <a:gd name="connsiteY1" fmla="*/ 0 h 6858000"/>
              <a:gd name="connsiteX2" fmla="*/ 1126483 w 7529613"/>
              <a:gd name="connsiteY2" fmla="*/ 148742 h 6858000"/>
              <a:gd name="connsiteX3" fmla="*/ 767554 w 7529613"/>
              <a:gd name="connsiteY3" fmla="*/ 819975 h 6858000"/>
              <a:gd name="connsiteX4" fmla="*/ 742103 w 7529613"/>
              <a:gd name="connsiteY4" fmla="*/ 854514 h 6858000"/>
              <a:gd name="connsiteX5" fmla="*/ 785881 w 7529613"/>
              <a:gd name="connsiteY5" fmla="*/ 750263 h 6858000"/>
              <a:gd name="connsiteX6" fmla="*/ 978978 w 7529613"/>
              <a:gd name="connsiteY6" fmla="*/ 331786 h 6858000"/>
              <a:gd name="connsiteX7" fmla="*/ 1155717 w 7529613"/>
              <a:gd name="connsiteY7" fmla="*/ 0 h 6858000"/>
              <a:gd name="connsiteX8" fmla="*/ 1098249 w 7529613"/>
              <a:gd name="connsiteY8" fmla="*/ 0 h 6858000"/>
              <a:gd name="connsiteX9" fmla="*/ 991458 w 7529613"/>
              <a:gd name="connsiteY9" fmla="*/ 196614 h 6858000"/>
              <a:gd name="connsiteX10" fmla="*/ 493941 w 7529613"/>
              <a:gd name="connsiteY10" fmla="*/ 1371196 h 6858000"/>
              <a:gd name="connsiteX11" fmla="*/ 46485 w 7529613"/>
              <a:gd name="connsiteY11" fmla="*/ 3331516 h 6858000"/>
              <a:gd name="connsiteX12" fmla="*/ 12252 w 7529613"/>
              <a:gd name="connsiteY12" fmla="*/ 4357388 h 6858000"/>
              <a:gd name="connsiteX13" fmla="*/ 170821 w 7529613"/>
              <a:gd name="connsiteY13" fmla="*/ 5552906 h 6858000"/>
              <a:gd name="connsiteX14" fmla="*/ 537265 w 7529613"/>
              <a:gd name="connsiteY14" fmla="*/ 6828295 h 6858000"/>
              <a:gd name="connsiteX15" fmla="*/ 549692 w 7529613"/>
              <a:gd name="connsiteY15" fmla="*/ 6858000 h 6858000"/>
              <a:gd name="connsiteX16" fmla="*/ 602234 w 7529613"/>
              <a:gd name="connsiteY16" fmla="*/ 6858000 h 6858000"/>
              <a:gd name="connsiteX17" fmla="*/ 595414 w 7529613"/>
              <a:gd name="connsiteY17" fmla="*/ 6841549 h 6858000"/>
              <a:gd name="connsiteX18" fmla="*/ 364260 w 7529613"/>
              <a:gd name="connsiteY18" fmla="*/ 6142729 h 6858000"/>
              <a:gd name="connsiteX19" fmla="*/ 213071 w 7529613"/>
              <a:gd name="connsiteY19" fmla="*/ 5513923 h 6858000"/>
              <a:gd name="connsiteX20" fmla="*/ 211290 w 7529613"/>
              <a:gd name="connsiteY20" fmla="*/ 5480401 h 6858000"/>
              <a:gd name="connsiteX21" fmla="*/ 311446 w 7529613"/>
              <a:gd name="connsiteY21" fmla="*/ 5830359 h 6858000"/>
              <a:gd name="connsiteX22" fmla="*/ 622963 w 7529613"/>
              <a:gd name="connsiteY22" fmla="*/ 6670527 h 6858000"/>
              <a:gd name="connsiteX23" fmla="*/ 710464 w 7529613"/>
              <a:gd name="connsiteY23" fmla="*/ 6858000 h 6858000"/>
              <a:gd name="connsiteX24" fmla="*/ 7529613 w 7529613"/>
              <a:gd name="connsiteY2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529613" h="6858000">
                <a:moveTo>
                  <a:pt x="7529613" y="0"/>
                </a:moveTo>
                <a:lnTo>
                  <a:pt x="1222331" y="0"/>
                </a:lnTo>
                <a:lnTo>
                  <a:pt x="1126483" y="148742"/>
                </a:lnTo>
                <a:cubicBezTo>
                  <a:pt x="995323" y="365513"/>
                  <a:pt x="876174" y="589569"/>
                  <a:pt x="767554" y="819975"/>
                </a:cubicBezTo>
                <a:cubicBezTo>
                  <a:pt x="762210" y="833492"/>
                  <a:pt x="753441" y="845393"/>
                  <a:pt x="742103" y="854514"/>
                </a:cubicBezTo>
                <a:cubicBezTo>
                  <a:pt x="756737" y="819849"/>
                  <a:pt x="770991" y="784928"/>
                  <a:pt x="785881" y="750263"/>
                </a:cubicBezTo>
                <a:cubicBezTo>
                  <a:pt x="846713" y="608712"/>
                  <a:pt x="910948" y="469145"/>
                  <a:pt x="978978" y="331786"/>
                </a:cubicBezTo>
                <a:lnTo>
                  <a:pt x="1155717" y="0"/>
                </a:lnTo>
                <a:lnTo>
                  <a:pt x="1098249" y="0"/>
                </a:lnTo>
                <a:lnTo>
                  <a:pt x="991458" y="196614"/>
                </a:lnTo>
                <a:cubicBezTo>
                  <a:pt x="797017" y="573253"/>
                  <a:pt x="633548" y="966066"/>
                  <a:pt x="493941" y="1371196"/>
                </a:cubicBezTo>
                <a:cubicBezTo>
                  <a:pt x="276630" y="2007265"/>
                  <a:pt x="126659" y="2664286"/>
                  <a:pt x="46485" y="3331516"/>
                </a:cubicBezTo>
                <a:cubicBezTo>
                  <a:pt x="4488" y="3672965"/>
                  <a:pt x="-14219" y="4013908"/>
                  <a:pt x="12252" y="4357388"/>
                </a:cubicBezTo>
                <a:cubicBezTo>
                  <a:pt x="43558" y="4758899"/>
                  <a:pt x="90773" y="5157998"/>
                  <a:pt x="170821" y="5552906"/>
                </a:cubicBezTo>
                <a:cubicBezTo>
                  <a:pt x="259109" y="5988893"/>
                  <a:pt x="378967" y="6414594"/>
                  <a:pt x="537265" y="6828295"/>
                </a:cubicBezTo>
                <a:lnTo>
                  <a:pt x="549692" y="6858000"/>
                </a:lnTo>
                <a:lnTo>
                  <a:pt x="602234" y="6858000"/>
                </a:lnTo>
                <a:lnTo>
                  <a:pt x="595414" y="6841549"/>
                </a:lnTo>
                <a:cubicBezTo>
                  <a:pt x="507884" y="6614016"/>
                  <a:pt x="431296" y="6380817"/>
                  <a:pt x="364260" y="6142729"/>
                </a:cubicBezTo>
                <a:cubicBezTo>
                  <a:pt x="305974" y="5935370"/>
                  <a:pt x="262958" y="5723695"/>
                  <a:pt x="213071" y="5513923"/>
                </a:cubicBezTo>
                <a:cubicBezTo>
                  <a:pt x="211892" y="5502788"/>
                  <a:pt x="211299" y="5491601"/>
                  <a:pt x="211290" y="5480401"/>
                </a:cubicBezTo>
                <a:cubicBezTo>
                  <a:pt x="247814" y="5607635"/>
                  <a:pt x="276958" y="5719759"/>
                  <a:pt x="311446" y="5830359"/>
                </a:cubicBezTo>
                <a:cubicBezTo>
                  <a:pt x="401357" y="6118381"/>
                  <a:pt x="505060" y="6398531"/>
                  <a:pt x="622963" y="6670527"/>
                </a:cubicBezTo>
                <a:lnTo>
                  <a:pt x="710464" y="6858000"/>
                </a:lnTo>
                <a:lnTo>
                  <a:pt x="7529613" y="6858000"/>
                </a:lnTo>
                <a:close/>
              </a:path>
            </a:pathLst>
          </a:custGeom>
          <a:solidFill>
            <a:schemeClr val="accent2"/>
          </a:solidFill>
          <a:ln w="685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CD910F7-FCF9-0821-F5BC-7C3A5AC7DC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925" y="714310"/>
            <a:ext cx="4920937" cy="3199862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>
              <a:lnSpc>
                <a:spcPct val="90000"/>
              </a:lnSpc>
            </a:pPr>
            <a:r>
              <a:rPr lang="en-US" sz="3100" b="1" dirty="0" err="1">
                <a:solidFill>
                  <a:schemeClr val="bg1"/>
                </a:solidFill>
                <a:latin typeface="Palatino Linotype"/>
                <a:ea typeface="Calibri"/>
                <a:cs typeface="Calibri"/>
              </a:rPr>
              <a:t>Część</a:t>
            </a:r>
            <a:r>
              <a:rPr lang="en-US" sz="3100" b="1" dirty="0">
                <a:solidFill>
                  <a:schemeClr val="bg1"/>
                </a:solidFill>
                <a:latin typeface="Palatino Linotype"/>
                <a:ea typeface="Calibri"/>
                <a:cs typeface="Calibri"/>
              </a:rPr>
              <a:t> </a:t>
            </a:r>
            <a:r>
              <a:rPr lang="en-US" sz="3100" b="1" dirty="0" err="1">
                <a:solidFill>
                  <a:schemeClr val="bg1"/>
                </a:solidFill>
                <a:latin typeface="Palatino Linotype"/>
                <a:ea typeface="Calibri"/>
                <a:cs typeface="Calibri"/>
              </a:rPr>
              <a:t>czwarta</a:t>
            </a:r>
            <a:r>
              <a:rPr lang="en-US" sz="3100" b="1" dirty="0">
                <a:solidFill>
                  <a:schemeClr val="bg1"/>
                </a:solidFill>
                <a:latin typeface="Palatino Linotype"/>
                <a:ea typeface="Calibri"/>
                <a:cs typeface="Calibri"/>
              </a:rPr>
              <a:t> (</a:t>
            </a:r>
            <a:r>
              <a:rPr lang="en-US" sz="3100" b="1" dirty="0" err="1">
                <a:solidFill>
                  <a:schemeClr val="bg1"/>
                </a:solidFill>
                <a:latin typeface="Palatino Linotype"/>
                <a:ea typeface="Calibri"/>
                <a:cs typeface="Calibri"/>
              </a:rPr>
              <a:t>ostatnia</a:t>
            </a:r>
            <a:r>
              <a:rPr lang="en-US" sz="3100" b="1" dirty="0">
                <a:solidFill>
                  <a:schemeClr val="bg1"/>
                </a:solidFill>
                <a:latin typeface="Palatino Linotype"/>
                <a:ea typeface="Calibri"/>
                <a:cs typeface="Calibri"/>
              </a:rPr>
              <a:t>)</a:t>
            </a:r>
            <a:br>
              <a:rPr lang="en-US" sz="3100" b="1" dirty="0">
                <a:solidFill>
                  <a:schemeClr val="bg1"/>
                </a:solidFill>
                <a:latin typeface="Palatino Linotype"/>
                <a:ea typeface="Calibri"/>
                <a:cs typeface="Calibri"/>
              </a:rPr>
            </a:br>
            <a:br>
              <a:rPr lang="en-US" sz="3100" b="1" dirty="0">
                <a:latin typeface="Palatino Linotype"/>
              </a:rPr>
            </a:br>
            <a:r>
              <a:rPr lang="pl-PL" sz="5400" dirty="0">
                <a:solidFill>
                  <a:schemeClr val="bg1"/>
                </a:solidFill>
                <a:latin typeface="Palatino Linotype"/>
                <a:cs typeface="Arial"/>
              </a:rPr>
              <a:t>Podsumowanie</a:t>
            </a:r>
            <a:endParaRPr lang="pl-PL" sz="5400" kern="1200" dirty="0">
              <a:solidFill>
                <a:schemeClr val="bg1"/>
              </a:solidFill>
              <a:latin typeface="Palatino Linotype"/>
              <a:cs typeface="Arial"/>
            </a:endParaRPr>
          </a:p>
        </p:txBody>
      </p:sp>
      <p:sp>
        <p:nvSpPr>
          <p:cNvPr id="20" name="sketch line">
            <a:extLst>
              <a:ext uri="{FF2B5EF4-FFF2-40B4-BE49-F238E27FC236}">
                <a16:creationId xmlns:a16="http://schemas.microsoft.com/office/drawing/2014/main" id="{1A52E34F-3DDB-7267-FB94-916D3765B9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88261" y="4043302"/>
            <a:ext cx="3977640" cy="18288"/>
          </a:xfrm>
          <a:custGeom>
            <a:avLst/>
            <a:gdLst>
              <a:gd name="csX0" fmla="*/ 0 w 3977640"/>
              <a:gd name="csY0" fmla="*/ 0 h 18288"/>
              <a:gd name="csX1" fmla="*/ 742493 w 3977640"/>
              <a:gd name="csY1" fmla="*/ 0 h 18288"/>
              <a:gd name="csX2" fmla="*/ 1445209 w 3977640"/>
              <a:gd name="csY2" fmla="*/ 0 h 18288"/>
              <a:gd name="csX3" fmla="*/ 2147926 w 3977640"/>
              <a:gd name="csY3" fmla="*/ 0 h 18288"/>
              <a:gd name="csX4" fmla="*/ 2691536 w 3977640"/>
              <a:gd name="csY4" fmla="*/ 0 h 18288"/>
              <a:gd name="csX5" fmla="*/ 3274924 w 3977640"/>
              <a:gd name="csY5" fmla="*/ 0 h 18288"/>
              <a:gd name="csX6" fmla="*/ 3977640 w 3977640"/>
              <a:gd name="csY6" fmla="*/ 0 h 18288"/>
              <a:gd name="csX7" fmla="*/ 3977640 w 3977640"/>
              <a:gd name="csY7" fmla="*/ 18288 h 18288"/>
              <a:gd name="csX8" fmla="*/ 3314700 w 3977640"/>
              <a:gd name="csY8" fmla="*/ 18288 h 18288"/>
              <a:gd name="csX9" fmla="*/ 2771089 w 3977640"/>
              <a:gd name="csY9" fmla="*/ 18288 h 18288"/>
              <a:gd name="csX10" fmla="*/ 2227478 w 3977640"/>
              <a:gd name="csY10" fmla="*/ 18288 h 18288"/>
              <a:gd name="csX11" fmla="*/ 1524762 w 3977640"/>
              <a:gd name="csY11" fmla="*/ 18288 h 18288"/>
              <a:gd name="csX12" fmla="*/ 941375 w 3977640"/>
              <a:gd name="csY12" fmla="*/ 18288 h 18288"/>
              <a:gd name="csX13" fmla="*/ 0 w 3977640"/>
              <a:gd name="csY13" fmla="*/ 18288 h 18288"/>
              <a:gd name="csX14" fmla="*/ 0 w 3977640"/>
              <a:gd name="csY14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</a:cxnLst>
            <a:rect l="l" t="t" r="r" b="b"/>
            <a:pathLst>
              <a:path w="3977640" h="18288" fill="none" extrusionOk="0">
                <a:moveTo>
                  <a:pt x="0" y="0"/>
                </a:moveTo>
                <a:cubicBezTo>
                  <a:pt x="362724" y="-2785"/>
                  <a:pt x="438784" y="-35866"/>
                  <a:pt x="742493" y="0"/>
                </a:cubicBezTo>
                <a:cubicBezTo>
                  <a:pt x="1046202" y="35866"/>
                  <a:pt x="1214361" y="6330"/>
                  <a:pt x="1445209" y="0"/>
                </a:cubicBezTo>
                <a:cubicBezTo>
                  <a:pt x="1676057" y="-6330"/>
                  <a:pt x="1906372" y="-3266"/>
                  <a:pt x="2147926" y="0"/>
                </a:cubicBezTo>
                <a:cubicBezTo>
                  <a:pt x="2389480" y="3266"/>
                  <a:pt x="2520714" y="16824"/>
                  <a:pt x="2691536" y="0"/>
                </a:cubicBezTo>
                <a:cubicBezTo>
                  <a:pt x="2862358" y="-16824"/>
                  <a:pt x="3036508" y="-14038"/>
                  <a:pt x="3274924" y="0"/>
                </a:cubicBezTo>
                <a:cubicBezTo>
                  <a:pt x="3513340" y="14038"/>
                  <a:pt x="3634141" y="-18809"/>
                  <a:pt x="3977640" y="0"/>
                </a:cubicBezTo>
                <a:cubicBezTo>
                  <a:pt x="3977140" y="8855"/>
                  <a:pt x="3977749" y="14521"/>
                  <a:pt x="3977640" y="18288"/>
                </a:cubicBezTo>
                <a:cubicBezTo>
                  <a:pt x="3757007" y="32029"/>
                  <a:pt x="3469003" y="-5112"/>
                  <a:pt x="3314700" y="18288"/>
                </a:cubicBezTo>
                <a:cubicBezTo>
                  <a:pt x="3160397" y="41688"/>
                  <a:pt x="2914663" y="19512"/>
                  <a:pt x="2771089" y="18288"/>
                </a:cubicBezTo>
                <a:cubicBezTo>
                  <a:pt x="2627515" y="17064"/>
                  <a:pt x="2417576" y="42034"/>
                  <a:pt x="2227478" y="18288"/>
                </a:cubicBezTo>
                <a:cubicBezTo>
                  <a:pt x="2037380" y="-5458"/>
                  <a:pt x="1775246" y="-2032"/>
                  <a:pt x="1524762" y="18288"/>
                </a:cubicBezTo>
                <a:cubicBezTo>
                  <a:pt x="1274278" y="38608"/>
                  <a:pt x="1225405" y="46940"/>
                  <a:pt x="941375" y="18288"/>
                </a:cubicBezTo>
                <a:cubicBezTo>
                  <a:pt x="657345" y="-10364"/>
                  <a:pt x="468340" y="57851"/>
                  <a:pt x="0" y="18288"/>
                </a:cubicBezTo>
                <a:cubicBezTo>
                  <a:pt x="683" y="12014"/>
                  <a:pt x="724" y="5908"/>
                  <a:pt x="0" y="0"/>
                </a:cubicBezTo>
                <a:close/>
              </a:path>
              <a:path w="3977640" h="18288" stroke="0" extrusionOk="0">
                <a:moveTo>
                  <a:pt x="0" y="0"/>
                </a:moveTo>
                <a:cubicBezTo>
                  <a:pt x="167643" y="7540"/>
                  <a:pt x="416663" y="12011"/>
                  <a:pt x="623164" y="0"/>
                </a:cubicBezTo>
                <a:cubicBezTo>
                  <a:pt x="829665" y="-12011"/>
                  <a:pt x="908844" y="7531"/>
                  <a:pt x="1166774" y="0"/>
                </a:cubicBezTo>
                <a:cubicBezTo>
                  <a:pt x="1424704" y="-7531"/>
                  <a:pt x="1745729" y="22552"/>
                  <a:pt x="1909267" y="0"/>
                </a:cubicBezTo>
                <a:cubicBezTo>
                  <a:pt x="2072805" y="-22552"/>
                  <a:pt x="2313264" y="2550"/>
                  <a:pt x="2532431" y="0"/>
                </a:cubicBezTo>
                <a:cubicBezTo>
                  <a:pt x="2751598" y="-2550"/>
                  <a:pt x="2914229" y="-1772"/>
                  <a:pt x="3155594" y="0"/>
                </a:cubicBezTo>
                <a:cubicBezTo>
                  <a:pt x="3396959" y="1772"/>
                  <a:pt x="3603015" y="-38331"/>
                  <a:pt x="3977640" y="0"/>
                </a:cubicBezTo>
                <a:cubicBezTo>
                  <a:pt x="3976742" y="7180"/>
                  <a:pt x="3977809" y="13790"/>
                  <a:pt x="3977640" y="18288"/>
                </a:cubicBezTo>
                <a:cubicBezTo>
                  <a:pt x="3733612" y="44026"/>
                  <a:pt x="3504694" y="34704"/>
                  <a:pt x="3314700" y="18288"/>
                </a:cubicBezTo>
                <a:cubicBezTo>
                  <a:pt x="3124706" y="1872"/>
                  <a:pt x="2970848" y="41228"/>
                  <a:pt x="2771089" y="18288"/>
                </a:cubicBezTo>
                <a:cubicBezTo>
                  <a:pt x="2571330" y="-4652"/>
                  <a:pt x="2374617" y="32581"/>
                  <a:pt x="2108149" y="18288"/>
                </a:cubicBezTo>
                <a:cubicBezTo>
                  <a:pt x="1841681" y="3995"/>
                  <a:pt x="1730147" y="-7187"/>
                  <a:pt x="1445209" y="18288"/>
                </a:cubicBezTo>
                <a:cubicBezTo>
                  <a:pt x="1160271" y="43763"/>
                  <a:pt x="1128446" y="30981"/>
                  <a:pt x="822046" y="18288"/>
                </a:cubicBezTo>
                <a:cubicBezTo>
                  <a:pt x="515646" y="5595"/>
                  <a:pt x="401539" y="48208"/>
                  <a:pt x="0" y="18288"/>
                </a:cubicBezTo>
                <a:cubicBezTo>
                  <a:pt x="571" y="10093"/>
                  <a:pt x="-125" y="8407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41275" cap="rnd">
            <a:solidFill>
              <a:srgbClr val="FFFFFF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98227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88" name="Rectangle 7187">
            <a:extLst>
              <a:ext uri="{FF2B5EF4-FFF2-40B4-BE49-F238E27FC236}">
                <a16:creationId xmlns:a16="http://schemas.microsoft.com/office/drawing/2014/main" id="{63F5877B-98C7-49DD-83AB-0F6F57CB65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580C73F-9833-967A-4590-11710EFF243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931" r="24275"/>
          <a:stretch>
            <a:fillRect/>
          </a:stretch>
        </p:blipFill>
        <p:spPr>
          <a:xfrm>
            <a:off x="5523058" y="-18"/>
            <a:ext cx="3620942" cy="6857999"/>
          </a:xfrm>
          <a:custGeom>
            <a:avLst/>
            <a:gdLst/>
            <a:ahLst/>
            <a:cxnLst/>
            <a:rect l="l" t="t" r="r" b="b"/>
            <a:pathLst>
              <a:path w="4827922" h="6858000">
                <a:moveTo>
                  <a:pt x="4441" y="0"/>
                </a:moveTo>
                <a:lnTo>
                  <a:pt x="4827922" y="0"/>
                </a:lnTo>
                <a:lnTo>
                  <a:pt x="4827922" y="6858000"/>
                </a:lnTo>
                <a:lnTo>
                  <a:pt x="0" y="6858000"/>
                </a:lnTo>
                <a:lnTo>
                  <a:pt x="106674" y="6638378"/>
                </a:lnTo>
                <a:cubicBezTo>
                  <a:pt x="530028" y="5720938"/>
                  <a:pt x="777229" y="4614948"/>
                  <a:pt x="777229" y="3424428"/>
                </a:cubicBezTo>
                <a:cubicBezTo>
                  <a:pt x="777229" y="2233909"/>
                  <a:pt x="530028" y="1127919"/>
                  <a:pt x="106674" y="210478"/>
                </a:cubicBezTo>
                <a:close/>
              </a:path>
            </a:pathLst>
          </a:cu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74EB1F2-CD5D-4A6D-1258-8942A672208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744" r="17110"/>
          <a:stretch>
            <a:fillRect/>
          </a:stretch>
        </p:blipFill>
        <p:spPr>
          <a:xfrm>
            <a:off x="2339520" y="18"/>
            <a:ext cx="3724717" cy="6857999"/>
          </a:xfrm>
          <a:custGeom>
            <a:avLst/>
            <a:gdLst/>
            <a:ahLst/>
            <a:cxnLst/>
            <a:rect l="l" t="t" r="r" b="b"/>
            <a:pathLst>
              <a:path w="4966290" h="6857999">
                <a:moveTo>
                  <a:pt x="0" y="0"/>
                </a:moveTo>
                <a:lnTo>
                  <a:pt x="4188230" y="0"/>
                </a:lnTo>
                <a:lnTo>
                  <a:pt x="4295735" y="210478"/>
                </a:lnTo>
                <a:cubicBezTo>
                  <a:pt x="4719089" y="1127919"/>
                  <a:pt x="4966290" y="2233909"/>
                  <a:pt x="4966290" y="3424428"/>
                </a:cubicBezTo>
                <a:cubicBezTo>
                  <a:pt x="4966290" y="4614948"/>
                  <a:pt x="4719089" y="5720938"/>
                  <a:pt x="4295735" y="6638378"/>
                </a:cubicBezTo>
                <a:lnTo>
                  <a:pt x="4183560" y="6857999"/>
                </a:lnTo>
                <a:lnTo>
                  <a:pt x="53039" y="6857999"/>
                </a:lnTo>
                <a:lnTo>
                  <a:pt x="132047" y="6695338"/>
                </a:lnTo>
                <a:cubicBezTo>
                  <a:pt x="555401" y="5777898"/>
                  <a:pt x="802602" y="4671908"/>
                  <a:pt x="802602" y="3481388"/>
                </a:cubicBezTo>
                <a:cubicBezTo>
                  <a:pt x="802602" y="2191659"/>
                  <a:pt x="512484" y="1001134"/>
                  <a:pt x="22579" y="42066"/>
                </a:cubicBezTo>
                <a:close/>
              </a:path>
            </a:pathLst>
          </a:custGeom>
        </p:spPr>
      </p:pic>
      <p:sp useBgFill="1">
        <p:nvSpPr>
          <p:cNvPr id="7190" name="Freeform: Shape 7189">
            <a:extLst>
              <a:ext uri="{FF2B5EF4-FFF2-40B4-BE49-F238E27FC236}">
                <a16:creationId xmlns:a16="http://schemas.microsoft.com/office/drawing/2014/main" id="{4EA91930-66BC-4C41-B4F5-C31EB216F6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959361" cy="6858000"/>
          </a:xfrm>
          <a:custGeom>
            <a:avLst/>
            <a:gdLst>
              <a:gd name="connsiteX0" fmla="*/ 0 w 3945815"/>
              <a:gd name="connsiteY0" fmla="*/ 0 h 6858000"/>
              <a:gd name="connsiteX1" fmla="*/ 3138662 w 3945815"/>
              <a:gd name="connsiteY1" fmla="*/ 0 h 6858000"/>
              <a:gd name="connsiteX2" fmla="*/ 3275260 w 3945815"/>
              <a:gd name="connsiteY2" fmla="*/ 267438 h 6858000"/>
              <a:gd name="connsiteX3" fmla="*/ 3945815 w 3945815"/>
              <a:gd name="connsiteY3" fmla="*/ 3481388 h 6858000"/>
              <a:gd name="connsiteX4" fmla="*/ 3275260 w 3945815"/>
              <a:gd name="connsiteY4" fmla="*/ 6695338 h 6858000"/>
              <a:gd name="connsiteX5" fmla="*/ 3192177 w 3945815"/>
              <a:gd name="connsiteY5" fmla="*/ 6858000 h 6858000"/>
              <a:gd name="connsiteX6" fmla="*/ 0 w 3945815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45815" h="6858000">
                <a:moveTo>
                  <a:pt x="0" y="0"/>
                </a:moveTo>
                <a:lnTo>
                  <a:pt x="3138662" y="0"/>
                </a:lnTo>
                <a:lnTo>
                  <a:pt x="3275260" y="267438"/>
                </a:lnTo>
                <a:cubicBezTo>
                  <a:pt x="3698614" y="1184879"/>
                  <a:pt x="3945815" y="2290869"/>
                  <a:pt x="3945815" y="3481388"/>
                </a:cubicBezTo>
                <a:cubicBezTo>
                  <a:pt x="3945815" y="4671908"/>
                  <a:pt x="3698614" y="5777898"/>
                  <a:pt x="3275260" y="6695338"/>
                </a:cubicBezTo>
                <a:lnTo>
                  <a:pt x="3192177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7192" name="Freeform: Shape 7191">
            <a:extLst>
              <a:ext uri="{FF2B5EF4-FFF2-40B4-BE49-F238E27FC236}">
                <a16:creationId xmlns:a16="http://schemas.microsoft.com/office/drawing/2014/main" id="{6313CF8F-B436-401E-9575-DE0F8E8B5B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952502" cy="6858000"/>
          </a:xfrm>
          <a:custGeom>
            <a:avLst/>
            <a:gdLst>
              <a:gd name="connsiteX0" fmla="*/ 0 w 3936670"/>
              <a:gd name="connsiteY0" fmla="*/ 0 h 6858000"/>
              <a:gd name="connsiteX1" fmla="*/ 3129517 w 3936670"/>
              <a:gd name="connsiteY1" fmla="*/ 0 h 6858000"/>
              <a:gd name="connsiteX2" fmla="*/ 3266115 w 3936670"/>
              <a:gd name="connsiteY2" fmla="*/ 267438 h 6858000"/>
              <a:gd name="connsiteX3" fmla="*/ 3936670 w 3936670"/>
              <a:gd name="connsiteY3" fmla="*/ 3481388 h 6858000"/>
              <a:gd name="connsiteX4" fmla="*/ 3266115 w 3936670"/>
              <a:gd name="connsiteY4" fmla="*/ 6695338 h 6858000"/>
              <a:gd name="connsiteX5" fmla="*/ 3183032 w 3936670"/>
              <a:gd name="connsiteY5" fmla="*/ 6858000 h 6858000"/>
              <a:gd name="connsiteX6" fmla="*/ 0 w 393667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36670" h="6858000">
                <a:moveTo>
                  <a:pt x="0" y="0"/>
                </a:moveTo>
                <a:lnTo>
                  <a:pt x="3129517" y="0"/>
                </a:lnTo>
                <a:lnTo>
                  <a:pt x="3266115" y="267438"/>
                </a:lnTo>
                <a:cubicBezTo>
                  <a:pt x="3689469" y="1184879"/>
                  <a:pt x="3936670" y="2290869"/>
                  <a:pt x="3936670" y="3481388"/>
                </a:cubicBezTo>
                <a:cubicBezTo>
                  <a:pt x="3936670" y="4671908"/>
                  <a:pt x="3689469" y="5777898"/>
                  <a:pt x="3266115" y="6695338"/>
                </a:cubicBezTo>
                <a:lnTo>
                  <a:pt x="3183032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170" name="Rectangle 1026"/>
          <p:cNvSpPr>
            <a:spLocks noGrp="1" noChangeArrowheads="1"/>
          </p:cNvSpPr>
          <p:nvPr>
            <p:ph type="title"/>
          </p:nvPr>
        </p:nvSpPr>
        <p:spPr>
          <a:xfrm>
            <a:off x="336042" y="681038"/>
            <a:ext cx="2103378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>
              <a:lnSpc>
                <a:spcPct val="90000"/>
              </a:lnSpc>
            </a:pPr>
            <a:r>
              <a:rPr lang="en-US"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Wybrane publikacje i patenty</a:t>
            </a:r>
          </a:p>
        </p:txBody>
      </p:sp>
      <p:sp>
        <p:nvSpPr>
          <p:cNvPr id="7194" name="Rectangle 7193">
            <a:extLst>
              <a:ext uri="{FF2B5EF4-FFF2-40B4-BE49-F238E27FC236}">
                <a16:creationId xmlns:a16="http://schemas.microsoft.com/office/drawing/2014/main" id="{2A38CFE9-C30A-4551-ACCB-D5808FBC39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016867"/>
            <a:ext cx="96012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196" name="Rectangle 7195">
            <a:extLst>
              <a:ext uri="{FF2B5EF4-FFF2-40B4-BE49-F238E27FC236}">
                <a16:creationId xmlns:a16="http://schemas.microsoft.com/office/drawing/2014/main" id="{67EF550F-47CE-4FB2-9DAC-12AD835C83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9184" y="2089941"/>
            <a:ext cx="212598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BB6623E-DC9C-0567-EFFE-10482D02387E}"/>
              </a:ext>
            </a:extLst>
          </p:cNvPr>
          <p:cNvSpPr txBox="1"/>
          <p:nvPr/>
        </p:nvSpPr>
        <p:spPr>
          <a:xfrm>
            <a:off x="336042" y="2258171"/>
            <a:ext cx="2103378" cy="391879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800" dirty="0" err="1">
                <a:latin typeface="Palatino Linotype"/>
              </a:rPr>
              <a:t>Patenty</a:t>
            </a:r>
            <a:r>
              <a:rPr lang="en-US" sz="1800" dirty="0">
                <a:latin typeface="Palatino Linotype"/>
              </a:rPr>
              <a:t> USA</a:t>
            </a:r>
            <a:br>
              <a:rPr lang="en-US" sz="1800" dirty="0">
                <a:latin typeface="Palatino Linotype"/>
              </a:rPr>
            </a:br>
            <a:r>
              <a:rPr lang="en-US" sz="1800" dirty="0">
                <a:latin typeface="Palatino Linotype"/>
              </a:rPr>
              <a:t>ppubs.uspto.gov</a:t>
            </a:r>
            <a:endParaRPr lang="en-US" sz="1800" dirty="0">
              <a:latin typeface="Palatino Linotype"/>
              <a:cs typeface="Times New Roman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800" dirty="0">
              <a:latin typeface="Palatino Linotype"/>
              <a:ea typeface="Calibri"/>
              <a:cs typeface="Calibri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800" dirty="0">
                <a:latin typeface="Palatino Linotype"/>
                <a:ea typeface="Calibri"/>
                <a:cs typeface="Calibri"/>
              </a:rPr>
              <a:t>Ignacy </a:t>
            </a:r>
            <a:r>
              <a:rPr lang="en-US" sz="1800" err="1">
                <a:latin typeface="Palatino Linotype"/>
                <a:ea typeface="Calibri"/>
                <a:cs typeface="Calibri"/>
              </a:rPr>
              <a:t>Mościcki</a:t>
            </a:r>
            <a:r>
              <a:rPr lang="en-US" sz="1800" dirty="0">
                <a:latin typeface="Palatino Linotype"/>
                <a:ea typeface="Calibri"/>
                <a:cs typeface="Calibri"/>
              </a:rPr>
              <a:t> </a:t>
            </a:r>
            <a:r>
              <a:rPr lang="en-US" sz="1800" err="1">
                <a:latin typeface="Palatino Linotype"/>
                <a:ea typeface="Calibri"/>
                <a:cs typeface="Calibri"/>
              </a:rPr>
              <a:t>Autobiografia</a:t>
            </a:r>
            <a:endParaRPr lang="en-US" sz="1800">
              <a:latin typeface="Palatino Linotype"/>
              <a:ea typeface="Calibri"/>
              <a:cs typeface="Calibri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800" dirty="0">
              <a:latin typeface="Palatino Linotype"/>
              <a:ea typeface="Calibri"/>
              <a:cs typeface="Calibri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800" dirty="0">
                <a:latin typeface="Palatino Linotype"/>
                <a:ea typeface="Calibri"/>
                <a:cs typeface="Times New Roman"/>
              </a:rPr>
              <a:t>Nauka a </a:t>
            </a:r>
            <a:r>
              <a:rPr lang="en-US" sz="1800" dirty="0" err="1">
                <a:latin typeface="Palatino Linotype"/>
                <a:ea typeface="Calibri"/>
                <a:cs typeface="Times New Roman"/>
              </a:rPr>
              <a:t>życie</a:t>
            </a:r>
            <a:r>
              <a:rPr lang="en-US" sz="1800" dirty="0">
                <a:latin typeface="Palatino Linotype"/>
                <a:ea typeface="Calibri"/>
                <a:cs typeface="Times New Roman"/>
              </a:rPr>
              <a:t> </a:t>
            </a:r>
            <a:r>
              <a:rPr lang="en-US" sz="1800" dirty="0" err="1">
                <a:latin typeface="Palatino Linotype"/>
                <a:ea typeface="Calibri"/>
                <a:cs typeface="Times New Roman"/>
              </a:rPr>
              <a:t>gospodarcze</a:t>
            </a:r>
            <a:r>
              <a:rPr lang="en-US" sz="1800" dirty="0">
                <a:latin typeface="Palatino Linotype"/>
                <a:ea typeface="Calibri"/>
                <a:cs typeface="Times New Roman"/>
              </a:rPr>
              <a:t>, </a:t>
            </a:r>
            <a:br>
              <a:rPr lang="en-US" sz="1800" dirty="0">
                <a:latin typeface="Palatino Linotype"/>
                <a:ea typeface="Calibri"/>
                <a:cs typeface="Times New Roman"/>
              </a:rPr>
            </a:br>
            <a:r>
              <a:rPr lang="en-US" sz="1800" dirty="0">
                <a:latin typeface="Palatino Linotype"/>
                <a:ea typeface="Calibri"/>
                <a:cs typeface="Times New Roman"/>
              </a:rPr>
              <a:t>Przemysł </a:t>
            </a:r>
            <a:r>
              <a:rPr lang="en-US" sz="1800" dirty="0" err="1">
                <a:latin typeface="Palatino Linotype"/>
                <a:ea typeface="Calibri"/>
                <a:cs typeface="Times New Roman"/>
              </a:rPr>
              <a:t>Chemiczny</a:t>
            </a:r>
            <a:r>
              <a:rPr lang="en-US" sz="1800" dirty="0">
                <a:latin typeface="Palatino Linotype"/>
                <a:ea typeface="Calibri"/>
                <a:cs typeface="Times New Roman"/>
              </a:rPr>
              <a:t> 1920, nr4</a:t>
            </a:r>
          </a:p>
          <a:p>
            <a:pPr indent="-228600" eaLnBrk="1" hangingPunct="1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800" dirty="0">
              <a:latin typeface="Palatino Linotype"/>
              <a:ea typeface="Calibri"/>
              <a:cs typeface="Calibri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800" dirty="0">
              <a:latin typeface="Palatino Linotype"/>
              <a:ea typeface="Calibri"/>
              <a:cs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026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09600"/>
          </a:xfrm>
        </p:spPr>
        <p:txBody>
          <a:bodyPr>
            <a:normAutofit fontScale="90000"/>
          </a:bodyPr>
          <a:lstStyle/>
          <a:p>
            <a:r>
              <a:rPr lang="pl-PL" sz="3600" b="1" dirty="0">
                <a:latin typeface="Arial"/>
                <a:cs typeface="Arial"/>
              </a:rPr>
              <a:t>Kalendarium 2</a:t>
            </a:r>
            <a:endParaRPr lang="en-GB" sz="3600" b="1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D37A8AF-1118-5E44-F101-59A82CFBFF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5342775"/>
              </p:ext>
            </p:extLst>
          </p:nvPr>
        </p:nvGraphicFramePr>
        <p:xfrm>
          <a:off x="189000" y="610384"/>
          <a:ext cx="8783549" cy="5677313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342012">
                  <a:extLst>
                    <a:ext uri="{9D8B030D-6E8A-4147-A177-3AD203B41FA5}">
                      <a16:colId xmlns:a16="http://schemas.microsoft.com/office/drawing/2014/main" val="1692055288"/>
                    </a:ext>
                  </a:extLst>
                </a:gridCol>
                <a:gridCol w="7441537">
                  <a:extLst>
                    <a:ext uri="{9D8B030D-6E8A-4147-A177-3AD203B41FA5}">
                      <a16:colId xmlns:a16="http://schemas.microsoft.com/office/drawing/2014/main" val="1094951017"/>
                    </a:ext>
                  </a:extLst>
                </a:gridCol>
              </a:tblGrid>
              <a:tr h="368999">
                <a:tc gridSpan="2">
                  <a:txBody>
                    <a:bodyPr/>
                    <a:lstStyle/>
                    <a:p>
                      <a:pPr lvl="0" algn="ctr">
                        <a:lnSpc>
                          <a:spcPts val="2286"/>
                        </a:lnSpc>
                        <a:buNone/>
                      </a:pPr>
                      <a:r>
                        <a:rPr lang="pl-PL" sz="1800" b="1" i="0" u="none" strike="noStrike" noProof="0" dirty="0">
                          <a:solidFill>
                            <a:srgbClr val="000000"/>
                          </a:solidFill>
                          <a:effectLst/>
                        </a:rPr>
                        <a:t>Budowa Niepodległej i Przemysłu</a:t>
                      </a:r>
                      <a:endParaRPr lang="en-US" b="1" dirty="0"/>
                    </a:p>
                  </a:txBody>
                  <a:tcPr marL="96774" marR="96774" marT="48387" marB="48387">
                    <a:lnL w="13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3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3722923"/>
                  </a:ext>
                </a:extLst>
              </a:tr>
              <a:tr h="368999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2286"/>
                        </a:lnSpc>
                        <a:buNone/>
                      </a:pPr>
                      <a:r>
                        <a:rPr lang="pl-PL" sz="1800" b="0" i="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1916</a:t>
                      </a:r>
                      <a:endParaRPr lang="pl-PL" b="0" i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6774" marR="96774" marT="48387" marB="48387">
                    <a:lnL w="13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3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ts val="2286"/>
                        </a:lnSpc>
                        <a:buNone/>
                      </a:pPr>
                      <a:r>
                        <a:rPr lang="pl-PL" sz="2400" b="0" i="0" u="none" strike="noStrike" noProof="0" dirty="0">
                          <a:solidFill>
                            <a:srgbClr val="000000"/>
                          </a:solidFill>
                          <a:effectLst/>
                        </a:rPr>
                        <a:t>Zakłada Instytut Badań Naukowych i Technicznych </a:t>
                      </a:r>
                      <a:r>
                        <a:rPr lang="pl-PL" sz="2400" b="1" i="0" u="none" strike="noStrike" noProof="0" dirty="0">
                          <a:solidFill>
                            <a:srgbClr val="000000"/>
                          </a:solidFill>
                          <a:effectLst/>
                        </a:rPr>
                        <a:t>„Metan”</a:t>
                      </a:r>
                      <a:r>
                        <a:rPr lang="pl-PL" sz="2400" b="0" i="0" u="none" strike="noStrike" noProof="0" dirty="0">
                          <a:solidFill>
                            <a:srgbClr val="000000"/>
                          </a:solidFill>
                          <a:effectLst/>
                        </a:rPr>
                        <a:t> we Lwowie.</a:t>
                      </a:r>
                    </a:p>
                    <a:p>
                      <a:pPr lvl="0" algn="l">
                        <a:lnSpc>
                          <a:spcPts val="2286"/>
                        </a:lnSpc>
                        <a:buNone/>
                      </a:pPr>
                      <a:endParaRPr lang="pl-PL" sz="1800" b="0" i="0" u="none" strike="noStrike" noProof="0" dirty="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lvl="0" algn="l">
                        <a:lnSpc>
                          <a:spcPts val="2286"/>
                        </a:lnSpc>
                        <a:buNone/>
                      </a:pPr>
                      <a:r>
                        <a:rPr lang="pl-PL" sz="1600" b="0" i="1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Cesarze Niemiec i Austrii ogłaszają </a:t>
                      </a:r>
                      <a:r>
                        <a:rPr lang="pl-PL" sz="1600" b="1" i="1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Akt 5 listopada</a:t>
                      </a:r>
                      <a:r>
                        <a:rPr lang="pl-PL" sz="1600" b="0" i="1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- zapowiedź utworzenia Polski.</a:t>
                      </a:r>
                      <a:endParaRPr lang="pl-PL" sz="1600" b="0" i="1" u="none" strike="noStrike" noProof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96774" marR="96774" marT="48387" marB="48387">
                    <a:lnL w="13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3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5228501"/>
                  </a:ext>
                </a:extLst>
              </a:tr>
              <a:tr h="390979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2286"/>
                        </a:lnSpc>
                        <a:buNone/>
                      </a:pPr>
                      <a:r>
                        <a:rPr lang="pl-PL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1917</a:t>
                      </a:r>
                      <a:endParaRPr lang="pl-PL" b="0" i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6774" marR="96774" marT="48387" marB="48387">
                    <a:lnL w="13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3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ts val="2286"/>
                        </a:lnSpc>
                        <a:buNone/>
                      </a:pPr>
                      <a:r>
                        <a:rPr lang="pl-PL" sz="1600" b="0" i="1" u="none" strike="noStrike" noProof="0" dirty="0">
                          <a:solidFill>
                            <a:srgbClr val="000000"/>
                          </a:solidFill>
                          <a:effectLst/>
                        </a:rPr>
                        <a:t>Rewolucja w Rosji - upadek caratu; </a:t>
                      </a:r>
                      <a:r>
                        <a:rPr lang="pl-PL" sz="1600" b="1" i="1" u="none" strike="noStrike" noProof="0" dirty="0">
                          <a:solidFill>
                            <a:srgbClr val="000000"/>
                          </a:solidFill>
                          <a:effectLst/>
                        </a:rPr>
                        <a:t>USA </a:t>
                      </a:r>
                      <a:r>
                        <a:rPr lang="pl-PL" sz="1600" b="0" i="1" u="none" strike="noStrike" noProof="0" dirty="0">
                          <a:solidFill>
                            <a:srgbClr val="000000"/>
                          </a:solidFill>
                          <a:effectLst/>
                        </a:rPr>
                        <a:t>przystępują do wojny.</a:t>
                      </a:r>
                      <a:endParaRPr lang="en-US" sz="1600" i="1" noProof="0"/>
                    </a:p>
                  </a:txBody>
                  <a:tcPr marL="96774" marR="96774" marT="48387" marB="48387">
                    <a:lnL w="13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3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780122"/>
                  </a:ext>
                </a:extLst>
              </a:tr>
              <a:tr h="390979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2286"/>
                        </a:lnSpc>
                        <a:buNone/>
                      </a:pPr>
                      <a:r>
                        <a:rPr lang="pl-PL" sz="1800" b="0" i="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1918</a:t>
                      </a:r>
                      <a:endParaRPr lang="pl-PL" b="0" i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6774" marR="96774" marT="48387" marB="48387">
                    <a:lnL w="13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3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ts val="2286"/>
                        </a:lnSpc>
                        <a:buNone/>
                      </a:pPr>
                      <a:r>
                        <a:rPr lang="pl-PL" sz="1600" b="1" i="1" u="none" strike="noStrike" noProof="0" dirty="0">
                          <a:solidFill>
                            <a:srgbClr val="000000"/>
                          </a:solidFill>
                          <a:effectLst/>
                        </a:rPr>
                        <a:t>Koniec I wojny światowej. </a:t>
                      </a:r>
                      <a:r>
                        <a:rPr lang="pl-PL" sz="1600" b="0" i="1" u="none" strike="noStrike" noProof="0" dirty="0">
                          <a:solidFill>
                            <a:srgbClr val="000000"/>
                          </a:solidFill>
                          <a:effectLst/>
                        </a:rPr>
                        <a:t>Polska odzyskuje niepodległość.</a:t>
                      </a:r>
                    </a:p>
                  </a:txBody>
                  <a:tcPr marL="96774" marR="96774" marT="48387" marB="48387">
                    <a:lnL w="13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3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9140578"/>
                  </a:ext>
                </a:extLst>
              </a:tr>
              <a:tr h="390978">
                <a:tc>
                  <a:txBody>
                    <a:bodyPr/>
                    <a:lstStyle/>
                    <a:p>
                      <a:pPr lvl="0" algn="l">
                        <a:lnSpc>
                          <a:spcPts val="2286"/>
                        </a:lnSpc>
                        <a:buNone/>
                      </a:pPr>
                      <a:r>
                        <a:rPr lang="pl-PL" sz="1800" b="0" i="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1919</a:t>
                      </a:r>
                    </a:p>
                  </a:txBody>
                  <a:tcPr marL="96774" marR="96774" marT="48386" marB="48386">
                    <a:lnL w="13440">
                      <a:solidFill>
                        <a:srgbClr val="000000"/>
                      </a:solidFill>
                    </a:lnL>
                    <a:lnR w="13440">
                      <a:solidFill>
                        <a:srgbClr val="000000"/>
                      </a:solidFill>
                    </a:lnR>
                    <a:lnT w="13440">
                      <a:solidFill>
                        <a:srgbClr val="000000"/>
                      </a:solidFill>
                    </a:lnT>
                    <a:lnB w="134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ts val="2286"/>
                        </a:lnSpc>
                        <a:buNone/>
                      </a:pPr>
                      <a:r>
                        <a:rPr lang="pl-PL" sz="1600" b="1" i="1" u="none" strike="noStrike" noProof="0" dirty="0">
                          <a:solidFill>
                            <a:srgbClr val="000000"/>
                          </a:solidFill>
                          <a:effectLst/>
                        </a:rPr>
                        <a:t>Traktat Wersalski</a:t>
                      </a:r>
                      <a:r>
                        <a:rPr lang="pl-PL" sz="1600" b="0" i="1" u="none" strike="noStrike" noProof="0" dirty="0">
                          <a:solidFill>
                            <a:srgbClr val="000000"/>
                          </a:solidFill>
                          <a:effectLst/>
                        </a:rPr>
                        <a:t> ustanawia nowy ład w Europie</a:t>
                      </a:r>
                    </a:p>
                  </a:txBody>
                  <a:tcPr marL="96774" marR="96774" marT="48386" marB="48386">
                    <a:lnL w="13440">
                      <a:solidFill>
                        <a:srgbClr val="000000"/>
                      </a:solidFill>
                    </a:lnL>
                    <a:lnR w="13440">
                      <a:solidFill>
                        <a:srgbClr val="000000"/>
                      </a:solidFill>
                    </a:lnR>
                    <a:lnT w="13440">
                      <a:solidFill>
                        <a:srgbClr val="000000"/>
                      </a:solidFill>
                    </a:lnT>
                    <a:lnB w="1344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2585372"/>
                  </a:ext>
                </a:extLst>
              </a:tr>
              <a:tr h="390978">
                <a:tc>
                  <a:txBody>
                    <a:bodyPr/>
                    <a:lstStyle/>
                    <a:p>
                      <a:pPr lvl="0" algn="l">
                        <a:lnSpc>
                          <a:spcPts val="2286"/>
                        </a:lnSpc>
                        <a:buNone/>
                      </a:pPr>
                      <a:r>
                        <a:rPr lang="pl-PL" sz="1800" b="0" i="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1920</a:t>
                      </a:r>
                    </a:p>
                  </a:txBody>
                  <a:tcPr marL="96774" marR="96774" marT="48386" marB="48386">
                    <a:lnL w="13440">
                      <a:solidFill>
                        <a:srgbClr val="000000"/>
                      </a:solidFill>
                    </a:lnL>
                    <a:lnR w="13440">
                      <a:solidFill>
                        <a:srgbClr val="000000"/>
                      </a:solidFill>
                    </a:lnR>
                    <a:lnT w="13440">
                      <a:solidFill>
                        <a:srgbClr val="000000"/>
                      </a:solidFill>
                    </a:lnT>
                    <a:lnB w="134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ts val="2286"/>
                        </a:lnSpc>
                        <a:buNone/>
                      </a:pPr>
                      <a:r>
                        <a:rPr lang="pl-PL" sz="20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Angażuje się w organizację produkcji </a:t>
                      </a:r>
                      <a:r>
                        <a:rPr lang="pl-PL" sz="20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materiałów wybuchowych</a:t>
                      </a:r>
                      <a:r>
                        <a:rPr lang="pl-PL" sz="20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dla walczącej armii polskiej.</a:t>
                      </a:r>
                    </a:p>
                    <a:p>
                      <a:pPr lvl="0" algn="l">
                        <a:lnSpc>
                          <a:spcPts val="2286"/>
                        </a:lnSpc>
                        <a:buNone/>
                      </a:pPr>
                      <a:endParaRPr lang="pl-PL" sz="18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lvl="0" algn="l">
                        <a:lnSpc>
                          <a:spcPts val="2286"/>
                        </a:lnSpc>
                        <a:buNone/>
                      </a:pPr>
                      <a:r>
                        <a:rPr lang="pl-PL" sz="1600" b="0" i="1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Wojna polsko-bolszewicka i </a:t>
                      </a:r>
                      <a:r>
                        <a:rPr lang="pl-PL" sz="1600" b="1" i="1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Cud nad Wisłą</a:t>
                      </a:r>
                      <a:r>
                        <a:rPr lang="pl-PL" sz="1600" b="0" i="1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.</a:t>
                      </a:r>
                    </a:p>
                  </a:txBody>
                  <a:tcPr marL="96774" marR="96774" marT="48386" marB="48386">
                    <a:lnL w="13440">
                      <a:solidFill>
                        <a:srgbClr val="000000"/>
                      </a:solidFill>
                    </a:lnL>
                    <a:lnR w="13440">
                      <a:solidFill>
                        <a:srgbClr val="000000"/>
                      </a:solidFill>
                    </a:lnR>
                    <a:lnT w="13440">
                      <a:solidFill>
                        <a:srgbClr val="000000"/>
                      </a:solidFill>
                    </a:lnT>
                    <a:lnB w="1344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47423934"/>
                  </a:ext>
                </a:extLst>
              </a:tr>
              <a:tr h="390978">
                <a:tc>
                  <a:txBody>
                    <a:bodyPr/>
                    <a:lstStyle/>
                    <a:p>
                      <a:pPr lvl="0" algn="l">
                        <a:lnSpc>
                          <a:spcPts val="2286"/>
                        </a:lnSpc>
                        <a:buNone/>
                      </a:pPr>
                      <a:r>
                        <a:rPr lang="pl-PL" sz="1800" b="0" i="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1922</a:t>
                      </a:r>
                    </a:p>
                  </a:txBody>
                  <a:tcPr marL="96774" marR="96774" marT="48386" marB="48386">
                    <a:lnL w="13440">
                      <a:solidFill>
                        <a:srgbClr val="000000"/>
                      </a:solidFill>
                    </a:lnL>
                    <a:lnR w="13440">
                      <a:solidFill>
                        <a:srgbClr val="000000"/>
                      </a:solidFill>
                    </a:lnR>
                    <a:lnT w="13440">
                      <a:solidFill>
                        <a:srgbClr val="000000"/>
                      </a:solidFill>
                    </a:lnT>
                    <a:lnB w="134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ts val="2286"/>
                        </a:lnSpc>
                        <a:buNone/>
                      </a:pPr>
                      <a:r>
                        <a:rPr lang="pl-PL" sz="20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Przejmuje z rąk niemieckich </a:t>
                      </a:r>
                      <a:r>
                        <a:rPr lang="pl-PL" sz="20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fabrykę w Chorzowie</a:t>
                      </a:r>
                      <a:r>
                        <a:rPr lang="pl-PL" sz="20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i błyskawicznie ją uruchamia - mianowany dyrektorem naczelnym.</a:t>
                      </a:r>
                      <a:endParaRPr lang="en-US" sz="2000" i="1" dirty="0"/>
                    </a:p>
                    <a:p>
                      <a:pPr lvl="0" algn="l">
                        <a:lnSpc>
                          <a:spcPts val="2286"/>
                        </a:lnSpc>
                        <a:buNone/>
                      </a:pPr>
                      <a:br>
                        <a:rPr lang="pl-PL" sz="18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</a:br>
                      <a:r>
                        <a:rPr lang="pl-PL" sz="1600" b="0" i="1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Powstanie </a:t>
                      </a:r>
                      <a:r>
                        <a:rPr lang="pl-PL" sz="1600" b="1" i="1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ZSRR</a:t>
                      </a:r>
                      <a:endParaRPr lang="en-US" sz="1600" b="1" i="1" dirty="0"/>
                    </a:p>
                  </a:txBody>
                  <a:tcPr marL="96774" marR="96774" marT="48386" marB="48386">
                    <a:lnL w="13440">
                      <a:solidFill>
                        <a:srgbClr val="000000"/>
                      </a:solidFill>
                    </a:lnL>
                    <a:lnR w="13440">
                      <a:solidFill>
                        <a:srgbClr val="000000"/>
                      </a:solidFill>
                    </a:lnR>
                    <a:lnT w="13440">
                      <a:solidFill>
                        <a:srgbClr val="000000"/>
                      </a:solidFill>
                    </a:lnT>
                    <a:lnB w="1344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6849936"/>
                  </a:ext>
                </a:extLst>
              </a:tr>
              <a:tr h="390978">
                <a:tc>
                  <a:txBody>
                    <a:bodyPr/>
                    <a:lstStyle/>
                    <a:p>
                      <a:pPr lvl="0" algn="l">
                        <a:lnSpc>
                          <a:spcPts val="2286"/>
                        </a:lnSpc>
                        <a:buNone/>
                      </a:pPr>
                      <a:r>
                        <a:rPr lang="pl-PL" sz="1800" b="0" i="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1925</a:t>
                      </a:r>
                    </a:p>
                  </a:txBody>
                  <a:tcPr marL="96774" marR="96774" marT="48386" marB="48386">
                    <a:lnL w="13440">
                      <a:solidFill>
                        <a:srgbClr val="000000"/>
                      </a:solidFill>
                    </a:lnL>
                    <a:lnR w="13440">
                      <a:solidFill>
                        <a:srgbClr val="000000"/>
                      </a:solidFill>
                    </a:lnR>
                    <a:lnT w="13440">
                      <a:solidFill>
                        <a:srgbClr val="000000"/>
                      </a:solidFill>
                    </a:lnT>
                    <a:lnB w="134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ts val="2286"/>
                        </a:lnSpc>
                        <a:buNone/>
                      </a:pPr>
                      <a:r>
                        <a:rPr lang="pl-PL" sz="20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Zostaje </a:t>
                      </a:r>
                      <a:r>
                        <a:rPr lang="pl-PL" sz="20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Rektorem </a:t>
                      </a:r>
                      <a:r>
                        <a:rPr lang="pl-PL" sz="20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Politechniki Lwowskiej.</a:t>
                      </a:r>
                    </a:p>
                  </a:txBody>
                  <a:tcPr marL="96774" marR="96774" marT="48386" marB="48386">
                    <a:lnL w="13440">
                      <a:solidFill>
                        <a:srgbClr val="000000"/>
                      </a:solidFill>
                    </a:lnL>
                    <a:lnR w="13440">
                      <a:solidFill>
                        <a:srgbClr val="000000"/>
                      </a:solidFill>
                    </a:lnR>
                    <a:lnT w="13440">
                      <a:solidFill>
                        <a:srgbClr val="000000"/>
                      </a:solidFill>
                    </a:lnT>
                    <a:lnB w="1344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4036616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026"/>
          <p:cNvSpPr>
            <a:spLocks noGrp="1" noChangeArrowheads="1"/>
          </p:cNvSpPr>
          <p:nvPr>
            <p:ph type="title"/>
          </p:nvPr>
        </p:nvSpPr>
        <p:spPr>
          <a:xfrm>
            <a:off x="-108520" y="332656"/>
            <a:ext cx="9144000" cy="548680"/>
          </a:xfrm>
        </p:spPr>
        <p:txBody>
          <a:bodyPr>
            <a:normAutofit fontScale="90000"/>
          </a:bodyPr>
          <a:lstStyle/>
          <a:p>
            <a:r>
              <a:rPr lang="pl-PL" b="1" dirty="0"/>
              <a:t>Główne źródła</a:t>
            </a:r>
            <a:endParaRPr lang="en-GB" b="1" dirty="0"/>
          </a:p>
        </p:txBody>
      </p:sp>
      <p:sp>
        <p:nvSpPr>
          <p:cNvPr id="3" name="Prostokąt 2"/>
          <p:cNvSpPr/>
          <p:nvPr/>
        </p:nvSpPr>
        <p:spPr>
          <a:xfrm>
            <a:off x="360805" y="1160323"/>
            <a:ext cx="8208912" cy="5871607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dirty="0" err="1">
                <a:latin typeface="Palatino Linotype"/>
                <a:cs typeface="Times New Roman"/>
              </a:rPr>
              <a:t>Archiwa</a:t>
            </a:r>
            <a:r>
              <a:rPr lang="en-US" sz="2800" dirty="0">
                <a:latin typeface="Palatino Linotype"/>
                <a:cs typeface="Times New Roman"/>
              </a:rPr>
              <a:t> IPN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dirty="0">
                <a:latin typeface="Palatino Linotype"/>
                <a:cs typeface="Times New Roman"/>
              </a:rPr>
              <a:t>Strona Grupa </a:t>
            </a:r>
            <a:r>
              <a:rPr lang="en-US" sz="2800" dirty="0" err="1">
                <a:latin typeface="Palatino Linotype"/>
                <a:cs typeface="Times New Roman"/>
              </a:rPr>
              <a:t>Azoty</a:t>
            </a:r>
            <a:endParaRPr lang="en-US" sz="2800" dirty="0">
              <a:latin typeface="Palatino Linotype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dirty="0" err="1">
                <a:latin typeface="Palatino Linotype"/>
                <a:cs typeface="Times New Roman"/>
              </a:rPr>
              <a:t>Przegląd</a:t>
            </a:r>
            <a:r>
              <a:rPr lang="en-US" sz="2800" dirty="0">
                <a:latin typeface="Palatino Linotype"/>
                <a:cs typeface="Times New Roman"/>
              </a:rPr>
              <a:t> </a:t>
            </a:r>
            <a:r>
              <a:rPr lang="en-US" sz="2800" dirty="0" err="1">
                <a:latin typeface="Palatino Linotype"/>
                <a:cs typeface="Times New Roman"/>
              </a:rPr>
              <a:t>Techniczny</a:t>
            </a:r>
            <a:r>
              <a:rPr lang="en-US" sz="2800" dirty="0">
                <a:latin typeface="Palatino Linotype"/>
                <a:cs typeface="Times New Roman"/>
              </a:rPr>
              <a:t> (</a:t>
            </a:r>
            <a:r>
              <a:rPr lang="en-US" sz="2800" dirty="0" err="1">
                <a:latin typeface="Palatino Linotype"/>
                <a:cs typeface="Times New Roman"/>
              </a:rPr>
              <a:t>różne</a:t>
            </a:r>
            <a:r>
              <a:rPr lang="en-US" sz="2800" dirty="0">
                <a:latin typeface="Palatino Linotype"/>
                <a:cs typeface="Times New Roman"/>
              </a:rPr>
              <a:t> </a:t>
            </a:r>
            <a:r>
              <a:rPr lang="en-US" sz="2800" dirty="0" err="1">
                <a:latin typeface="Palatino Linotype"/>
                <a:cs typeface="Times New Roman"/>
              </a:rPr>
              <a:t>numery</a:t>
            </a:r>
            <a:r>
              <a:rPr lang="en-US" sz="2800" dirty="0">
                <a:latin typeface="Palatino Linotype"/>
                <a:cs typeface="Times New Roman"/>
              </a:rPr>
              <a:t>, 1903-1925)</a:t>
            </a:r>
            <a:endParaRPr lang="en-US"/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dirty="0" err="1">
                <a:latin typeface="Palatino Linotype"/>
                <a:cs typeface="Times New Roman"/>
              </a:rPr>
              <a:t>Miesięcznik</a:t>
            </a:r>
            <a:r>
              <a:rPr lang="en-US" sz="2800" dirty="0">
                <a:latin typeface="Palatino Linotype"/>
                <a:cs typeface="Times New Roman"/>
              </a:rPr>
              <a:t> Przemysł </a:t>
            </a:r>
            <a:r>
              <a:rPr lang="en-US" sz="2800" dirty="0" err="1">
                <a:latin typeface="Palatino Linotype"/>
                <a:cs typeface="Times New Roman"/>
              </a:rPr>
              <a:t>Chemiczny</a:t>
            </a:r>
            <a:r>
              <a:rPr lang="en-US" sz="2800" dirty="0">
                <a:latin typeface="Palatino Linotype"/>
                <a:cs typeface="Times New Roman"/>
              </a:rPr>
              <a:t> 1920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dirty="0" err="1">
                <a:latin typeface="Palatino Linotype"/>
                <a:cs typeface="Times New Roman"/>
              </a:rPr>
              <a:t>Cyfrowe</a:t>
            </a:r>
            <a:r>
              <a:rPr lang="en-US" sz="2800" dirty="0">
                <a:latin typeface="Palatino Linotype"/>
                <a:cs typeface="Times New Roman"/>
              </a:rPr>
              <a:t> </a:t>
            </a:r>
            <a:r>
              <a:rPr lang="en-US" sz="2800" dirty="0" err="1">
                <a:latin typeface="Palatino Linotype"/>
                <a:cs typeface="Times New Roman"/>
              </a:rPr>
              <a:t>szwajcarskie</a:t>
            </a:r>
            <a:r>
              <a:rPr lang="en-US" sz="2800" dirty="0">
                <a:latin typeface="Palatino Linotype"/>
                <a:cs typeface="Times New Roman"/>
              </a:rPr>
              <a:t> </a:t>
            </a:r>
            <a:r>
              <a:rPr lang="en-US" sz="2800" dirty="0" err="1">
                <a:latin typeface="Palatino Linotype"/>
                <a:cs typeface="Times New Roman"/>
              </a:rPr>
              <a:t>archiwa</a:t>
            </a:r>
            <a:r>
              <a:rPr lang="en-US" sz="2800" dirty="0">
                <a:latin typeface="Palatino Linotype"/>
                <a:cs typeface="Times New Roman"/>
              </a:rPr>
              <a:t> </a:t>
            </a:r>
            <a:r>
              <a:rPr lang="en-US" sz="2800" dirty="0" err="1">
                <a:latin typeface="Palatino Linotype"/>
                <a:cs typeface="Times New Roman"/>
              </a:rPr>
              <a:t>exploarchiv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dirty="0" err="1">
                <a:latin typeface="Palatino Linotype"/>
                <a:cs typeface="Times New Roman"/>
              </a:rPr>
              <a:t>Amerykańska</a:t>
            </a:r>
            <a:r>
              <a:rPr lang="en-US" sz="2800" dirty="0">
                <a:latin typeface="Palatino Linotype"/>
                <a:cs typeface="Times New Roman"/>
              </a:rPr>
              <a:t> </a:t>
            </a:r>
            <a:r>
              <a:rPr lang="en-US" sz="2800" dirty="0" err="1">
                <a:latin typeface="Palatino Linotype"/>
                <a:cs typeface="Times New Roman"/>
              </a:rPr>
              <a:t>baza</a:t>
            </a:r>
            <a:r>
              <a:rPr lang="en-US" sz="2800" dirty="0">
                <a:latin typeface="Palatino Linotype"/>
                <a:cs typeface="Times New Roman"/>
              </a:rPr>
              <a:t> </a:t>
            </a:r>
            <a:r>
              <a:rPr lang="en-US" sz="2800" dirty="0" err="1">
                <a:latin typeface="Palatino Linotype"/>
                <a:cs typeface="Times New Roman"/>
              </a:rPr>
              <a:t>patentów</a:t>
            </a:r>
            <a:endParaRPr lang="en-US" sz="2800" dirty="0">
              <a:latin typeface="Palatino Linotype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dirty="0" err="1">
                <a:latin typeface="Palatino Linotype"/>
                <a:cs typeface="Times New Roman"/>
              </a:rPr>
              <a:t>Kanadyjska</a:t>
            </a:r>
            <a:r>
              <a:rPr lang="en-US" sz="2800" dirty="0">
                <a:latin typeface="Palatino Linotype"/>
                <a:cs typeface="Times New Roman"/>
              </a:rPr>
              <a:t> </a:t>
            </a:r>
            <a:r>
              <a:rPr lang="en-US" sz="2800" dirty="0" err="1">
                <a:latin typeface="Palatino Linotype"/>
                <a:cs typeface="Times New Roman"/>
              </a:rPr>
              <a:t>baza</a:t>
            </a:r>
            <a:r>
              <a:rPr lang="en-US" sz="2800" dirty="0">
                <a:latin typeface="Palatino Linotype"/>
                <a:cs typeface="Times New Roman"/>
              </a:rPr>
              <a:t> </a:t>
            </a:r>
            <a:r>
              <a:rPr lang="en-US" sz="2800" dirty="0" err="1">
                <a:latin typeface="Palatino Linotype"/>
                <a:cs typeface="Times New Roman"/>
              </a:rPr>
              <a:t>patentów</a:t>
            </a:r>
            <a:endParaRPr lang="en-US" sz="2800" dirty="0">
              <a:latin typeface="Palatino Linotype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dirty="0" err="1">
                <a:latin typeface="Palatino Linotype"/>
                <a:cs typeface="Times New Roman"/>
              </a:rPr>
              <a:t>Opolska</a:t>
            </a:r>
            <a:r>
              <a:rPr lang="en-US" sz="2800" dirty="0">
                <a:latin typeface="Palatino Linotype"/>
                <a:cs typeface="Times New Roman"/>
              </a:rPr>
              <a:t> </a:t>
            </a:r>
            <a:r>
              <a:rPr lang="en-US" sz="2800" dirty="0" err="1">
                <a:latin typeface="Palatino Linotype"/>
                <a:cs typeface="Times New Roman"/>
              </a:rPr>
              <a:t>Biblioteka</a:t>
            </a:r>
            <a:r>
              <a:rPr lang="en-US" sz="2800" dirty="0">
                <a:latin typeface="Palatino Linotype"/>
                <a:cs typeface="Times New Roman"/>
              </a:rPr>
              <a:t> </a:t>
            </a:r>
            <a:r>
              <a:rPr lang="en-US" sz="2800" dirty="0" err="1">
                <a:latin typeface="Palatino Linotype"/>
                <a:cs typeface="Times New Roman"/>
              </a:rPr>
              <a:t>Cyfrowa</a:t>
            </a:r>
            <a:endParaRPr lang="en-US" sz="2800" dirty="0">
              <a:latin typeface="Palatino Linotype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dirty="0" err="1">
                <a:latin typeface="Palatino Linotype"/>
                <a:cs typeface="Times New Roman"/>
              </a:rPr>
              <a:t>Archiwa</a:t>
            </a:r>
            <a:r>
              <a:rPr lang="en-US" sz="2800" dirty="0">
                <a:latin typeface="Palatino Linotype"/>
                <a:cs typeface="Times New Roman"/>
              </a:rPr>
              <a:t> </a:t>
            </a:r>
            <a:r>
              <a:rPr lang="en-US" sz="2800" dirty="0" err="1">
                <a:latin typeface="Palatino Linotype"/>
                <a:cs typeface="Times New Roman"/>
              </a:rPr>
              <a:t>hostowane</a:t>
            </a:r>
            <a:r>
              <a:rPr lang="en-US" sz="2800" dirty="0">
                <a:latin typeface="Palatino Linotype"/>
                <a:cs typeface="Times New Roman"/>
              </a:rPr>
              <a:t> </a:t>
            </a:r>
            <a:r>
              <a:rPr lang="en-US" sz="2800" dirty="0" err="1">
                <a:latin typeface="Palatino Linotype"/>
                <a:cs typeface="Times New Roman"/>
              </a:rPr>
              <a:t>na</a:t>
            </a:r>
            <a:r>
              <a:rPr lang="en-US" sz="2800" dirty="0">
                <a:latin typeface="Palatino Linotype"/>
                <a:cs typeface="Times New Roman"/>
              </a:rPr>
              <a:t> gov.pl</a:t>
            </a:r>
            <a:endParaRPr lang="en-US" dirty="0"/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err="1">
                <a:latin typeface="Palatino Linotype"/>
                <a:cs typeface="Times New Roman"/>
              </a:rPr>
              <a:t>Biblioteka</a:t>
            </a:r>
            <a:r>
              <a:rPr lang="en-US" sz="2800" dirty="0">
                <a:latin typeface="Palatino Linotype"/>
                <a:cs typeface="Times New Roman"/>
              </a:rPr>
              <a:t> </a:t>
            </a:r>
            <a:r>
              <a:rPr lang="en-US" sz="2800" err="1">
                <a:latin typeface="Palatino Linotype"/>
                <a:cs typeface="Times New Roman"/>
              </a:rPr>
              <a:t>Główka</a:t>
            </a:r>
            <a:r>
              <a:rPr lang="en-US" sz="2800" dirty="0">
                <a:latin typeface="Palatino Linotype"/>
                <a:cs typeface="Times New Roman"/>
              </a:rPr>
              <a:t> </a:t>
            </a:r>
            <a:r>
              <a:rPr lang="en-US" sz="2800" err="1">
                <a:latin typeface="Palatino Linotype"/>
                <a:cs typeface="Times New Roman"/>
              </a:rPr>
              <a:t>Politechniki</a:t>
            </a:r>
            <a:r>
              <a:rPr lang="en-US" sz="2800" dirty="0">
                <a:latin typeface="Palatino Linotype"/>
                <a:cs typeface="Times New Roman"/>
              </a:rPr>
              <a:t> </a:t>
            </a:r>
            <a:r>
              <a:rPr lang="en-US" sz="2800" err="1">
                <a:latin typeface="Palatino Linotype"/>
                <a:cs typeface="Times New Roman"/>
              </a:rPr>
              <a:t>Warszawskiej</a:t>
            </a:r>
            <a:br>
              <a:rPr lang="en-US" sz="1600" dirty="0">
                <a:cs typeface="Times New Roman"/>
              </a:rPr>
            </a:br>
            <a:endParaRPr lang="en-US" sz="1600">
              <a:solidFill>
                <a:srgbClr val="000000"/>
              </a:solidFill>
              <a:effectLst/>
              <a:latin typeface="Times New Roman"/>
              <a:ea typeface="Calibri" panose="020F0502020204030204" pitchFamily="34" charset="0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1480143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95E623-94A4-4BF0-87DB-F2F5672F6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026">
            <a:extLst>
              <a:ext uri="{FF2B5EF4-FFF2-40B4-BE49-F238E27FC236}">
                <a16:creationId xmlns:a16="http://schemas.microsoft.com/office/drawing/2014/main" id="{4122D128-2C17-5466-B8EA-4E60702D87D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-108520" y="332656"/>
            <a:ext cx="9144000" cy="548680"/>
          </a:xfrm>
        </p:spPr>
        <p:txBody>
          <a:bodyPr>
            <a:normAutofit fontScale="90000"/>
          </a:bodyPr>
          <a:lstStyle/>
          <a:p>
            <a:r>
              <a:rPr lang="pl-PL" b="1" dirty="0"/>
              <a:t>Źródła (linki)</a:t>
            </a:r>
            <a:endParaRPr lang="en-GB" b="1" dirty="0"/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BB51ABA5-39BD-B89A-CF20-77E2FA1B2926}"/>
              </a:ext>
            </a:extLst>
          </p:cNvPr>
          <p:cNvSpPr/>
          <p:nvPr/>
        </p:nvSpPr>
        <p:spPr>
          <a:xfrm>
            <a:off x="245170" y="1106954"/>
            <a:ext cx="8208912" cy="6138860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dirty="0">
                <a:latin typeface="Palatino Linotype"/>
                <a:cs typeface="Times New Roman"/>
                <a:hlinkClick r:id="rId3"/>
              </a:rPr>
              <a:t>https://eng.pw.edu.pl/Research/Business-Innovations-Technology-BIT-of-WUT/Ignacy-Moscicki-the-chemist-who-became-a-president</a:t>
            </a:r>
            <a:endParaRPr lang="en-US" sz="1200">
              <a:latin typeface="Palatino Linotype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dirty="0">
                <a:latin typeface="Palatino Linotype"/>
                <a:cs typeface="Times New Roman"/>
                <a:hlinkClick r:id="rId4"/>
              </a:rPr>
              <a:t>https://innowacjablog.wordpress.com/2018/09/04/ignacy-moscicki-elektrochemik-ktory-zostal-prezydentem/</a:t>
            </a:r>
            <a:endParaRPr lang="en-US" sz="1200">
              <a:latin typeface="Palatino Linotype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dirty="0">
                <a:latin typeface="Palatino Linotype"/>
                <a:cs typeface="Times New Roman"/>
                <a:hlinkClick r:id="rId5"/>
              </a:rPr>
              <a:t>https://expoarchiv.ch/1914_ausstellungsalbum/s409_maschinenhalle.html</a:t>
            </a:r>
            <a:endParaRPr lang="en-US" sz="1200">
              <a:latin typeface="Palatino Linotype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dirty="0">
                <a:latin typeface="Times New Roman"/>
                <a:cs typeface="Times New Roman"/>
              </a:rPr>
              <a:t>https://obc.opole.pl/dlibra/publication/10719/edition/9781?language=pl</a:t>
            </a:r>
            <a:endParaRPr lang="en-US" dirty="0"/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dirty="0">
                <a:latin typeface="Palatino Linotype"/>
                <a:cs typeface="Times New Roman"/>
                <a:hlinkClick r:id="rId6"/>
              </a:rPr>
              <a:t>https://www.forbes.pl/life/ignacy-moscicki-wynalazca-i-prezydent-sylwetka-i-historia/y2tn7rl</a:t>
            </a:r>
            <a:endParaRPr lang="en-US" sz="1200">
              <a:latin typeface="Palatino Linotype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dirty="0">
                <a:latin typeface="Palatino Linotype"/>
                <a:cs typeface="Times New Roman"/>
                <a:hlinkClick r:id="rId7"/>
              </a:rPr>
              <a:t>https://przystanekhistoria.pl/pa2/tematy/ignacy-moscicki/93308,Ku-wojnie.html</a:t>
            </a:r>
            <a:endParaRPr lang="en-US" sz="1200">
              <a:latin typeface="Palatino Linotype"/>
              <a:ea typeface="Calibri"/>
              <a:cs typeface="Calibri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dirty="0">
                <a:latin typeface="Palatino Linotype"/>
                <a:cs typeface="Times New Roman"/>
                <a:hlinkClick r:id="rId8"/>
              </a:rPr>
              <a:t>https://archiwum.ipn.gov.pl/pl/dla-mediow/komunikaty/204171%2CTEKSTAUDIO-25-wrzesnia-1939-r-prezydent-Ignacy-Moscicki-przekazal-wladze-Rzadowi.html</a:t>
            </a:r>
            <a:endParaRPr lang="en-US" sz="1200">
              <a:latin typeface="Palatino Linotype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dirty="0">
                <a:latin typeface="Palatino Linotype"/>
                <a:cs typeface="Times New Roman"/>
                <a:hlinkClick r:id="rId9"/>
              </a:rPr>
              <a:t>https://dzieje.pl/aktualnosci/81-lat-temu-prezydent-moscicki-podpisal-konstytucje-kwietniowa</a:t>
            </a:r>
            <a:endParaRPr lang="en-US" sz="1200">
              <a:latin typeface="Palatino Linotype"/>
              <a:ea typeface="Calibri"/>
              <a:cs typeface="Calibri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dirty="0">
                <a:latin typeface="Palatino Linotype"/>
                <a:cs typeface="Times New Roman"/>
                <a:hlinkClick r:id="rId10"/>
              </a:rPr>
              <a:t>https://wielkahistoria.pl/ucieczka-ignacego-moscickiego-co-stalo-sie-z-ostatnim-prezydentem-ii-rzeczpospolitej-po-tym-jak-zbiegl-z-polski/</a:t>
            </a:r>
            <a:endParaRPr lang="en-US" sz="1200">
              <a:latin typeface="Palatino Linotype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dirty="0">
                <a:latin typeface="Palatino Linotype"/>
                <a:cs typeface="Times New Roman"/>
                <a:hlinkClick r:id="rId11"/>
              </a:rPr>
              <a:t>https://ppubs.uspto.gov/pubwebapp/static/pages/ppubsbasic.html</a:t>
            </a:r>
            <a:endParaRPr lang="en-US" sz="1200">
              <a:latin typeface="Palatino Linotype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dirty="0">
                <a:latin typeface="Palatino Linotype"/>
                <a:cs typeface="Times New Roman"/>
                <a:hlinkClick r:id="rId12"/>
              </a:rPr>
              <a:t>https://pulawy.grupaazoty.com/spolka/o-firmie/historia/historia-w-latach#po-2020</a:t>
            </a:r>
            <a:endParaRPr lang="en-US" sz="1200">
              <a:latin typeface="Palatino Linotype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dirty="0">
                <a:latin typeface="Palatino Linotype"/>
                <a:cs typeface="Times New Roman"/>
                <a:hlinkClick r:id="rId13"/>
              </a:rPr>
              <a:t>https://patentyblog.pl/2018/09/04/ignacy-moscicki-elektrochemik-ktory-zostal-prezydentem/</a:t>
            </a:r>
            <a:endParaRPr lang="en-US" sz="1200">
              <a:latin typeface="Palatino Linotype"/>
              <a:ea typeface="Calibri"/>
              <a:cs typeface="Calibri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dirty="0">
                <a:latin typeface="Palatino Linotype"/>
                <a:cs typeface="Times New Roman"/>
                <a:hlinkClick r:id="rId14"/>
              </a:rPr>
              <a:t>https://www.szukajwarchiwach.gov.pl/en/jednostka/-/jednostka/5911744/obiekty/307550</a:t>
            </a:r>
            <a:endParaRPr lang="en-US" sz="1200">
              <a:latin typeface="Palatino Linotype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dirty="0">
                <a:latin typeface="Palatino Linotype"/>
                <a:cs typeface="Times New Roman"/>
                <a:hlinkClick r:id="rId15"/>
              </a:rPr>
              <a:t>https://archiwum.ipn.gov.pl/pl/historia-z-ipn/157541,Giganci-nauki-infografiki-historyczne-Ignacy-Moscicki.html</a:t>
            </a:r>
            <a:endParaRPr lang="en-US" sz="1200">
              <a:latin typeface="Palatino Linotype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dirty="0">
                <a:latin typeface="Palatino Linotype"/>
                <a:cs typeface="Times New Roman"/>
                <a:hlinkClick r:id="rId16"/>
              </a:rPr>
              <a:t>https://bcpw.bg.pw.edu.pl/dlibra/results?q=przegl%C4%85d+techniczny+mo%C5%9Bcicki&amp;action=SimpleSearchAction&amp;type=-6&amp;p=2</a:t>
            </a:r>
            <a:endParaRPr lang="en-US" sz="1200">
              <a:latin typeface="Palatino Linotype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br>
              <a:rPr lang="en-US" sz="1600" dirty="0">
                <a:latin typeface="Times New Roman"/>
                <a:cs typeface="Times New Roman"/>
              </a:rPr>
            </a:br>
            <a:endParaRPr lang="en-US" sz="1200">
              <a:latin typeface="Palatino Linotype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sz="1200" dirty="0">
              <a:solidFill>
                <a:srgbClr val="000000"/>
              </a:solidFill>
              <a:effectLst/>
              <a:latin typeface="Palatino Linotype"/>
              <a:ea typeface="Calibri" panose="020F0502020204030204" pitchFamily="34" charset="0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0178692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A4ABA4-DC7D-2BF3-46FA-276F468D99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026">
            <a:extLst>
              <a:ext uri="{FF2B5EF4-FFF2-40B4-BE49-F238E27FC236}">
                <a16:creationId xmlns:a16="http://schemas.microsoft.com/office/drawing/2014/main" id="{44413D60-FB57-5D3D-EA0C-74A3F626D4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09600"/>
          </a:xfrm>
        </p:spPr>
        <p:txBody>
          <a:bodyPr>
            <a:normAutofit fontScale="90000"/>
          </a:bodyPr>
          <a:lstStyle/>
          <a:p>
            <a:r>
              <a:rPr lang="pl-PL" sz="3600" b="1" dirty="0">
                <a:latin typeface="Arial"/>
                <a:cs typeface="Arial"/>
              </a:rPr>
              <a:t>Kalendarium 3</a:t>
            </a:r>
            <a:endParaRPr lang="en-GB" sz="3600" b="1" dirty="0">
              <a:latin typeface="Arial"/>
              <a:cs typeface="Arial"/>
            </a:endParaRPr>
          </a:p>
        </p:txBody>
      </p:sp>
      <p:graphicFrame>
        <p:nvGraphicFramePr>
          <p:cNvPr id="6" name="Tabela 5">
            <a:extLst>
              <a:ext uri="{FF2B5EF4-FFF2-40B4-BE49-F238E27FC236}">
                <a16:creationId xmlns:a16="http://schemas.microsoft.com/office/drawing/2014/main" id="{F3369E78-7EAF-C42F-FFB6-CAF2DAA31E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2263523"/>
              </p:ext>
            </p:extLst>
          </p:nvPr>
        </p:nvGraphicFramePr>
        <p:xfrm>
          <a:off x="162128" y="611996"/>
          <a:ext cx="8569857" cy="52222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680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018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marL="0" marR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l-PL" sz="1800" b="1" i="0" u="none" strike="noStrike" noProof="0" dirty="0"/>
                        <a:t>Prezydentura i Wielkie Inwestycje</a:t>
                      </a:r>
                      <a:endParaRPr lang="en-US" b="1" dirty="0"/>
                    </a:p>
                  </a:txBody>
                  <a:tcPr>
                    <a:solidFill>
                      <a:srgbClr val="CC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pl-PL" sz="1800" dirty="0"/>
                        <a:t>1926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pl-PL" sz="1600" b="0" i="1" u="none" strike="noStrike" kern="1200" noProof="0" dirty="0">
                          <a:solidFill>
                            <a:schemeClr val="tx1"/>
                          </a:solidFill>
                        </a:rPr>
                        <a:t>Przewrót majowy Józefa Piłsudskiego.</a:t>
                      </a:r>
                      <a:endParaRPr lang="pl-PL" sz="1600" b="0" i="1" u="none" strike="noStrike" kern="1200" noProof="0" dirty="0"/>
                    </a:p>
                    <a:p>
                      <a:pPr lvl="0">
                        <a:buNone/>
                      </a:pPr>
                      <a:br>
                        <a:rPr lang="pl-PL" sz="1800" b="0" i="0" u="none" strike="noStrike" kern="1200" noProof="0" dirty="0">
                          <a:solidFill>
                            <a:srgbClr val="000000"/>
                          </a:solidFill>
                        </a:rPr>
                      </a:br>
                      <a:r>
                        <a:rPr lang="pl-PL" sz="1600" b="1" i="1" u="none" strike="noStrike" kern="1200" noProof="0" dirty="0"/>
                        <a:t>1 czerwca:</a:t>
                      </a:r>
                      <a:r>
                        <a:rPr lang="pl-PL" sz="1600" b="0" i="1" u="none" strike="noStrike" kern="1200" noProof="0" dirty="0"/>
                        <a:t> Zgromadzenie Narodowe wybiera Ignacego Mościckiego na </a:t>
                      </a:r>
                      <a:r>
                        <a:rPr lang="pl-PL" sz="1600" b="1" i="1" u="none" strike="noStrike" kern="1200" noProof="0" dirty="0"/>
                        <a:t>Prezydenta RP</a:t>
                      </a:r>
                      <a:endParaRPr lang="pl-PL" sz="1600" b="0" i="1" u="none" strike="noStrike" kern="120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39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pl-PL" sz="1800" b="0" i="0" u="none" strike="noStrike" noProof="0" dirty="0">
                          <a:solidFill>
                            <a:srgbClr val="000000"/>
                          </a:solidFill>
                          <a:latin typeface="Calibri"/>
                        </a:rPr>
                        <a:t>1927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pl-PL" sz="2000" b="0" i="0" u="none" strike="noStrike" kern="1200" noProof="0" dirty="0">
                          <a:solidFill>
                            <a:srgbClr val="000000"/>
                          </a:solidFill>
                          <a:latin typeface="Calibri"/>
                        </a:rPr>
                        <a:t>Inicjuje budowę Państwowej </a:t>
                      </a:r>
                      <a:r>
                        <a:rPr lang="pl-PL" sz="2000" b="1" i="0" u="none" strike="noStrike" kern="1200" noProof="0" dirty="0">
                          <a:solidFill>
                            <a:srgbClr val="000000"/>
                          </a:solidFill>
                          <a:latin typeface="Calibri"/>
                        </a:rPr>
                        <a:t>Fabryki Związków Azotowych</a:t>
                      </a:r>
                      <a:r>
                        <a:rPr lang="pl-PL" sz="2000" b="0" i="0" u="none" strike="noStrike" kern="1200" noProof="0" dirty="0">
                          <a:solidFill>
                            <a:srgbClr val="000000"/>
                          </a:solidFill>
                          <a:latin typeface="Calibri"/>
                        </a:rPr>
                        <a:t> w Mościcach pod Tarnowem.</a:t>
                      </a:r>
                      <a:endParaRPr lang="en-US" sz="2000" dirty="0">
                        <a:latin typeface="Calibri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55797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l-PL" sz="1800" dirty="0"/>
                        <a:t>1929</a:t>
                      </a:r>
                      <a:endParaRPr lang="en-GB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pl-PL" sz="1600" b="0" i="1" u="none" strike="noStrike" baseline="0" noProof="0" dirty="0"/>
                        <a:t>„</a:t>
                      </a:r>
                      <a:r>
                        <a:rPr lang="pl-PL" sz="1600" b="1" i="1" u="none" strike="noStrike" baseline="0" noProof="0" dirty="0"/>
                        <a:t>Czarny czwartek</a:t>
                      </a:r>
                      <a:r>
                        <a:rPr lang="pl-PL" sz="1600" b="0" i="1" u="none" strike="noStrike" baseline="0" noProof="0" dirty="0"/>
                        <a:t>” na giełdzie w Nowym Jorku – </a:t>
                      </a:r>
                      <a:r>
                        <a:rPr lang="pl-PL" sz="1600" b="1" i="1" u="none" strike="noStrike" baseline="0" noProof="0" dirty="0"/>
                        <a:t>początek Wielkiego Kryzysu</a:t>
                      </a:r>
                      <a:r>
                        <a:rPr lang="pl-PL" sz="1600" b="0" i="1" u="none" strike="noStrike" baseline="0" noProof="0" dirty="0"/>
                        <a:t> gospodarczego.</a:t>
                      </a:r>
                      <a:endParaRPr lang="en-US" sz="1600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39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pl-PL" sz="1800" dirty="0"/>
                        <a:t>1930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pl-PL" sz="2000" b="0" i="0" u="none" strike="noStrike" baseline="0" noProof="0" dirty="0"/>
                        <a:t>Oficjalne </a:t>
                      </a:r>
                      <a:r>
                        <a:rPr lang="pl-PL" sz="2000" b="1" i="0" u="none" strike="noStrike" baseline="0" noProof="0" dirty="0"/>
                        <a:t>otwarcie fabryki</a:t>
                      </a:r>
                      <a:r>
                        <a:rPr lang="pl-PL" sz="2000" b="0" i="0" u="none" strike="noStrike" baseline="0" noProof="0" dirty="0"/>
                        <a:t> w Mościcach (mimo kryzysu światowego).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5871401"/>
                  </a:ext>
                </a:extLst>
              </a:tr>
              <a:tr h="370838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pl-PL" sz="1800" dirty="0"/>
                        <a:t>1933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pl-PL" sz="2000" b="0" i="0" u="none" strike="noStrike" baseline="0" noProof="0" dirty="0"/>
                        <a:t>Wybrany na </a:t>
                      </a:r>
                      <a:r>
                        <a:rPr lang="pl-PL" sz="2000" b="1" i="0" u="none" strike="noStrike" baseline="0" noProof="0" dirty="0"/>
                        <a:t>drugą kadencję</a:t>
                      </a:r>
                      <a:r>
                        <a:rPr lang="pl-PL" sz="2000" b="0" i="0" u="none" strike="noStrike" baseline="0" noProof="0" dirty="0"/>
                        <a:t> prezydencką.</a:t>
                      </a:r>
                    </a:p>
                    <a:p>
                      <a:pPr lvl="0">
                        <a:buNone/>
                      </a:pPr>
                      <a:endParaRPr lang="pl-PL" sz="1600" b="0" i="0" u="none" strike="noStrike" baseline="0" noProof="0" dirty="0"/>
                    </a:p>
                    <a:p>
                      <a:pPr lvl="0">
                        <a:buNone/>
                      </a:pPr>
                      <a:r>
                        <a:rPr lang="pl-PL" sz="1600" b="0" i="1" u="none" strike="noStrike" baseline="0" noProof="0" dirty="0">
                          <a:solidFill>
                            <a:srgbClr val="000000"/>
                          </a:solidFill>
                          <a:latin typeface="Calibri"/>
                        </a:rPr>
                        <a:t>Adolf Hitler zostaje kanclerzem Niemiec.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676499"/>
                  </a:ext>
                </a:extLst>
              </a:tr>
              <a:tr h="370838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pl-PL" sz="1800" dirty="0"/>
                        <a:t>1935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pl-PL" sz="1600" b="0" i="1" u="none" strike="noStrike" baseline="0" noProof="0" dirty="0">
                          <a:latin typeface="Calibri"/>
                        </a:rPr>
                        <a:t>Uchwalenie </a:t>
                      </a:r>
                      <a:r>
                        <a:rPr lang="pl-PL" sz="1600" b="1" i="1" u="none" strike="noStrike" baseline="0" noProof="0" dirty="0">
                          <a:latin typeface="Calibri"/>
                        </a:rPr>
                        <a:t>Konstytucji Kwietniowej</a:t>
                      </a:r>
                      <a:r>
                        <a:rPr lang="pl-PL" sz="1600" b="0" i="1" u="none" strike="noStrike" baseline="0" noProof="0" dirty="0">
                          <a:latin typeface="Calibri"/>
                        </a:rPr>
                        <a:t> dającej prezydentowi ogromną władzę.</a:t>
                      </a:r>
                    </a:p>
                    <a:p>
                      <a:pPr lvl="0">
                        <a:buNone/>
                      </a:pPr>
                      <a:endParaRPr lang="pl-PL" sz="1600" b="0" i="1" u="none" strike="noStrike" baseline="0" noProof="0" dirty="0">
                        <a:latin typeface="Calibri"/>
                      </a:endParaRPr>
                    </a:p>
                    <a:p>
                      <a:pPr lvl="0">
                        <a:buNone/>
                      </a:pPr>
                      <a:r>
                        <a:rPr lang="pl-PL" sz="1600" b="1" i="1" u="none" strike="noStrike" baseline="0" noProof="0" dirty="0"/>
                        <a:t>Śmierć Józefa Piłsudskiego</a:t>
                      </a:r>
                      <a:r>
                        <a:rPr lang="pl-PL" sz="1600" b="0" i="1" u="none" strike="noStrike" baseline="0" noProof="0" dirty="0"/>
                        <a:t>. Mościcki staje się jedną z kluczowych postaci „</a:t>
                      </a:r>
                      <a:r>
                        <a:rPr lang="pl-PL" sz="1600" b="1" i="1" u="none" strike="noStrike" baseline="0" noProof="0" dirty="0"/>
                        <a:t>grupy zamkowej</a:t>
                      </a:r>
                      <a:r>
                        <a:rPr lang="pl-PL" sz="1600" b="0" i="1" u="none" strike="noStrike" baseline="0" noProof="0" dirty="0"/>
                        <a:t>”.</a:t>
                      </a:r>
                      <a:endParaRPr lang="pl-PL" sz="1600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0703422"/>
                  </a:ext>
                </a:extLst>
              </a:tr>
              <a:tr h="370838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pl-PL" sz="1800" dirty="0"/>
                        <a:t>1938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pl-PL" sz="1600" b="1" i="1" u="none" strike="noStrike" baseline="0" noProof="0" dirty="0"/>
                        <a:t>Aneksja Austrii</a:t>
                      </a:r>
                      <a:r>
                        <a:rPr lang="pl-PL" sz="1600" b="0" i="1" u="none" strike="noStrike" baseline="0" noProof="0" dirty="0"/>
                        <a:t> przez III Rzeszę; Układ Monachijski - </a:t>
                      </a:r>
                      <a:r>
                        <a:rPr lang="pl-PL" sz="1600" b="1" i="1" u="none" strike="noStrike" baseline="0" noProof="0" dirty="0"/>
                        <a:t>rozbiór Czechosłowacji</a:t>
                      </a:r>
                      <a:r>
                        <a:rPr lang="pl-PL" sz="1600" b="0" i="1" u="none" strike="noStrike" baseline="0" noProof="0" dirty="0"/>
                        <a:t>.</a:t>
                      </a:r>
                      <a:endParaRPr lang="en-US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43993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43518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D284C7-8020-F394-363A-CECD5E97AF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026">
            <a:extLst>
              <a:ext uri="{FF2B5EF4-FFF2-40B4-BE49-F238E27FC236}">
                <a16:creationId xmlns:a16="http://schemas.microsoft.com/office/drawing/2014/main" id="{8185BC9D-E98B-6FF6-C44D-7B308737900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09600"/>
          </a:xfrm>
        </p:spPr>
        <p:txBody>
          <a:bodyPr>
            <a:normAutofit fontScale="90000"/>
          </a:bodyPr>
          <a:lstStyle/>
          <a:p>
            <a:r>
              <a:rPr lang="pl-PL" sz="3600" b="1" dirty="0">
                <a:latin typeface="Arial"/>
                <a:cs typeface="Arial"/>
              </a:rPr>
              <a:t>Kalendarium 4</a:t>
            </a:r>
            <a:endParaRPr lang="en-GB" sz="3600" b="1" dirty="0">
              <a:latin typeface="Arial"/>
              <a:cs typeface="Arial"/>
            </a:endParaRPr>
          </a:p>
        </p:txBody>
      </p:sp>
      <p:graphicFrame>
        <p:nvGraphicFramePr>
          <p:cNvPr id="6" name="Tabela 5">
            <a:extLst>
              <a:ext uri="{FF2B5EF4-FFF2-40B4-BE49-F238E27FC236}">
                <a16:creationId xmlns:a16="http://schemas.microsoft.com/office/drawing/2014/main" id="{77DD9F66-D784-0C3B-70C2-9B878A4375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3678032"/>
              </p:ext>
            </p:extLst>
          </p:nvPr>
        </p:nvGraphicFramePr>
        <p:xfrm>
          <a:off x="162128" y="611996"/>
          <a:ext cx="8569857" cy="5217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680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018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marL="0" marR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l-PL" sz="1800" b="1" i="0" u="none" strike="noStrike" noProof="0" dirty="0"/>
                        <a:t>Prezydentura i Wielkie Inwestycje</a:t>
                      </a:r>
                      <a:endParaRPr lang="en-US" b="1" dirty="0"/>
                    </a:p>
                  </a:txBody>
                  <a:tcPr>
                    <a:solidFill>
                      <a:srgbClr val="CC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pl-PL" sz="1800" dirty="0"/>
                        <a:t>1939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l-PL" sz="1600" b="0" i="1" u="none" strike="noStrike" kern="1200" noProof="0" dirty="0">
                          <a:solidFill>
                            <a:schemeClr val="tx1"/>
                          </a:solidFill>
                          <a:latin typeface="Calibri"/>
                        </a:rPr>
                        <a:t>1 września: </a:t>
                      </a:r>
                      <a:r>
                        <a:rPr lang="pl-PL" sz="1600" b="1" i="1" u="none" strike="noStrike" kern="1200" noProof="0" dirty="0">
                          <a:solidFill>
                            <a:schemeClr val="tx1"/>
                          </a:solidFill>
                          <a:latin typeface="Calibri"/>
                        </a:rPr>
                        <a:t>atak Niemiec </a:t>
                      </a:r>
                      <a:r>
                        <a:rPr lang="pl-PL" sz="1600" b="0" i="1" u="none" strike="noStrike" kern="1200" noProof="0" dirty="0">
                          <a:solidFill>
                            <a:schemeClr val="tx1"/>
                          </a:solidFill>
                          <a:latin typeface="Calibri"/>
                        </a:rPr>
                        <a:t>na Polskę (wybuch II wojny światowej).</a:t>
                      </a:r>
                      <a:endParaRPr lang="en-US" sz="1600" b="0" i="1" dirty="0"/>
                    </a:p>
                    <a:p>
                      <a:pPr marL="0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l-PL" sz="1600" b="0" i="1" u="none" strike="noStrike" kern="1200" noProof="0" dirty="0">
                          <a:solidFill>
                            <a:schemeClr val="tx1"/>
                          </a:solidFill>
                          <a:latin typeface="Calibri"/>
                        </a:rPr>
                        <a:t>17 września: </a:t>
                      </a:r>
                      <a:r>
                        <a:rPr lang="pl-PL" sz="1600" b="1" i="1" u="none" strike="noStrike" kern="1200" noProof="0" dirty="0">
                          <a:solidFill>
                            <a:schemeClr val="tx1"/>
                          </a:solidFill>
                          <a:latin typeface="Calibri"/>
                        </a:rPr>
                        <a:t>atak ZSRR</a:t>
                      </a:r>
                      <a:r>
                        <a:rPr lang="pl-PL" sz="1600" b="0" i="1" u="none" strike="noStrike" kern="1200" noProof="0" dirty="0">
                          <a:solidFill>
                            <a:schemeClr val="tx1"/>
                          </a:solidFill>
                          <a:latin typeface="Calibri"/>
                        </a:rPr>
                        <a:t> na Polskę.</a:t>
                      </a:r>
                      <a:endParaRPr lang="pl-PL" sz="1600" b="0" i="1" dirty="0">
                        <a:latin typeface="Calibri"/>
                      </a:endParaRPr>
                    </a:p>
                    <a:p>
                      <a:pPr marL="0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pl-PL" sz="1600" b="0" i="1" u="none" strike="noStrike" kern="1200" noProof="0" dirty="0">
                        <a:solidFill>
                          <a:schemeClr val="tx1"/>
                        </a:solidFill>
                        <a:latin typeface="Calibri"/>
                      </a:endParaRPr>
                    </a:p>
                    <a:p>
                      <a:pPr marL="0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l-PL" sz="2000" b="0" i="0" u="none" strike="noStrike" kern="1200" noProof="0" dirty="0">
                          <a:solidFill>
                            <a:schemeClr val="tx1"/>
                          </a:solidFill>
                          <a:latin typeface="Calibri"/>
                        </a:rPr>
                        <a:t>Mościcki wraz z rządem </a:t>
                      </a:r>
                      <a:r>
                        <a:rPr lang="pl-PL" sz="2000" b="1" i="0" u="none" strike="noStrike" kern="1200" noProof="0" dirty="0">
                          <a:solidFill>
                            <a:schemeClr val="tx1"/>
                          </a:solidFill>
                          <a:latin typeface="Calibri"/>
                        </a:rPr>
                        <a:t>przekracza granicę</a:t>
                      </a:r>
                      <a:r>
                        <a:rPr lang="pl-PL" sz="2000" b="0" i="0" u="none" strike="noStrike" kern="1200" noProof="0" dirty="0">
                          <a:solidFill>
                            <a:schemeClr val="tx1"/>
                          </a:solidFill>
                          <a:latin typeface="Calibri"/>
                        </a:rPr>
                        <a:t> z Rumunią.</a:t>
                      </a:r>
                      <a:endParaRPr lang="pl-PL" sz="2000" b="0" i="0"/>
                    </a:p>
                    <a:p>
                      <a:pPr marL="0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pl-PL" sz="2000" b="0" i="0" u="none" strike="noStrike" kern="1200" noProof="0" dirty="0">
                        <a:solidFill>
                          <a:schemeClr val="tx1"/>
                        </a:solidFill>
                        <a:latin typeface="Calibri"/>
                      </a:endParaRPr>
                    </a:p>
                    <a:p>
                      <a:pPr marL="0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l-PL" sz="2000" b="1" i="0" u="none" strike="noStrike" kern="1200" noProof="0" dirty="0">
                          <a:solidFill>
                            <a:schemeClr val="tx1"/>
                          </a:solidFill>
                          <a:latin typeface="Calibri"/>
                        </a:rPr>
                        <a:t>Rezygnuje z urzędu</a:t>
                      </a:r>
                      <a:r>
                        <a:rPr lang="pl-PL" sz="2000" b="0" i="0" u="none" strike="noStrike" kern="1200" noProof="0" dirty="0">
                          <a:solidFill>
                            <a:schemeClr val="tx1"/>
                          </a:solidFill>
                          <a:latin typeface="Calibri"/>
                        </a:rPr>
                        <a:t> prezydenta przekazuje władzę Władysławowi Raczkiewiczowi.</a:t>
                      </a:r>
                      <a:endParaRPr lang="pl-PL" sz="2000" b="0" i="0"/>
                    </a:p>
                    <a:p>
                      <a:pPr marL="0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pl-PL" sz="2000" b="0" i="0" u="none" strike="noStrike" kern="1200" noProof="0" dirty="0">
                        <a:solidFill>
                          <a:schemeClr val="tx1"/>
                        </a:solidFill>
                        <a:latin typeface="Calibri"/>
                      </a:endParaRPr>
                    </a:p>
                    <a:p>
                      <a:pPr marL="0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l-PL" sz="2000" b="1" i="0" u="none" strike="noStrike" kern="1200" noProof="0" dirty="0">
                          <a:solidFill>
                            <a:schemeClr val="tx1"/>
                          </a:solidFill>
                          <a:latin typeface="Calibri"/>
                        </a:rPr>
                        <a:t>Wyjeżdża do Szwajcarii </a:t>
                      </a:r>
                      <a:r>
                        <a:rPr lang="pl-PL" sz="2000" b="0" i="0" u="none" strike="noStrike" kern="1200" noProof="0" dirty="0">
                          <a:solidFill>
                            <a:schemeClr val="tx1"/>
                          </a:solidFill>
                          <a:latin typeface="Calibri"/>
                        </a:rPr>
                        <a:t>jako honorowy obywatel tego kraju.</a:t>
                      </a:r>
                      <a:endParaRPr lang="pl-PL" sz="2000" b="0" i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39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pl-PL" sz="1800" b="0" i="0" u="none" strike="noStrike" noProof="0" dirty="0">
                          <a:solidFill>
                            <a:srgbClr val="000000"/>
                          </a:solidFill>
                          <a:latin typeface="Calibri"/>
                        </a:rPr>
                        <a:t>1945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pl-PL" sz="1600" b="0" i="1" u="none" strike="noStrike" kern="1200" noProof="0" dirty="0">
                          <a:solidFill>
                            <a:srgbClr val="000000"/>
                          </a:solidFill>
                        </a:rPr>
                        <a:t>Koniec II wojny światowej.</a:t>
                      </a:r>
                      <a:endParaRPr lang="en-US" sz="1600" i="1" dirty="0"/>
                    </a:p>
                    <a:p>
                      <a:pPr lvl="0">
                        <a:buNone/>
                      </a:pPr>
                      <a:endParaRPr lang="pl-PL" sz="1600" b="0" i="1" u="none" strike="noStrike" kern="1200" noProof="0" dirty="0">
                        <a:solidFill>
                          <a:srgbClr val="000000"/>
                        </a:solidFill>
                      </a:endParaRPr>
                    </a:p>
                    <a:p>
                      <a:pPr lvl="0">
                        <a:buNone/>
                      </a:pPr>
                      <a:r>
                        <a:rPr lang="pl-PL" sz="1600" b="0" i="1" u="none" strike="noStrike" kern="1200" noProof="0" dirty="0">
                          <a:solidFill>
                            <a:srgbClr val="000000"/>
                          </a:solidFill>
                        </a:rPr>
                        <a:t>Konferencja w Jałcie (Polska w strefie wpływów ZSRR).</a:t>
                      </a:r>
                      <a:endParaRPr lang="en-US" sz="1600" i="1" dirty="0"/>
                    </a:p>
                    <a:p>
                      <a:pPr lvl="0">
                        <a:buNone/>
                      </a:pPr>
                      <a:endParaRPr lang="pl-PL" sz="1600" b="0" i="1" u="none" strike="noStrike" kern="1200" noProof="0" dirty="0">
                        <a:solidFill>
                          <a:srgbClr val="000000"/>
                        </a:solidFill>
                      </a:endParaRPr>
                    </a:p>
                    <a:p>
                      <a:pPr lvl="0">
                        <a:buNone/>
                      </a:pPr>
                      <a:r>
                        <a:rPr lang="pl-PL" sz="1600" b="0" i="1" u="none" strike="noStrike" kern="1200" noProof="0" dirty="0">
                          <a:solidFill>
                            <a:srgbClr val="000000"/>
                          </a:solidFill>
                        </a:rPr>
                        <a:t>Powstanie ONZ.</a:t>
                      </a:r>
                      <a:endParaRPr lang="en-US" sz="1600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55797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l-PL" sz="1800" dirty="0"/>
                        <a:t>1946</a:t>
                      </a:r>
                      <a:endParaRPr lang="en-GB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l-PL" sz="2000" b="0" i="0" u="none" strike="noStrike" baseline="0" noProof="0" dirty="0">
                          <a:latin typeface="Calibri"/>
                        </a:rPr>
                        <a:t>2 października: Ignacy Mościcki </a:t>
                      </a:r>
                      <a:r>
                        <a:rPr lang="pl-PL" sz="2000" b="1" i="0" u="none" strike="noStrike" baseline="0" noProof="0" dirty="0">
                          <a:latin typeface="Calibri"/>
                        </a:rPr>
                        <a:t>umiera </a:t>
                      </a:r>
                      <a:r>
                        <a:rPr lang="pl-PL" sz="2000" b="0" i="0" u="none" strike="noStrike" baseline="0" noProof="0" dirty="0">
                          <a:latin typeface="Calibri"/>
                        </a:rPr>
                        <a:t>w </a:t>
                      </a:r>
                      <a:r>
                        <a:rPr lang="pl-PL" sz="2000" b="0" i="0" u="none" strike="noStrike" baseline="0" noProof="0" err="1">
                          <a:latin typeface="Calibri"/>
                        </a:rPr>
                        <a:t>Versoix</a:t>
                      </a:r>
                      <a:r>
                        <a:rPr lang="pl-PL" sz="2000" b="0" i="0" u="none" strike="noStrike" baseline="0" noProof="0" dirty="0">
                          <a:latin typeface="Calibri"/>
                        </a:rPr>
                        <a:t> koło Genewy.</a:t>
                      </a:r>
                      <a:endParaRPr lang="en-US" sz="2000" b="0" dirty="0"/>
                    </a:p>
                    <a:p>
                      <a:pPr marL="0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pl-PL" sz="1600" b="0" i="0" u="none" strike="noStrike" baseline="0" noProof="0" dirty="0">
                        <a:latin typeface="Calibri"/>
                      </a:endParaRPr>
                    </a:p>
                    <a:p>
                      <a:pPr marL="0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l-PL" sz="1600" b="0" i="1" u="none" strike="noStrike" baseline="0" noProof="0" dirty="0">
                          <a:latin typeface="Calibri"/>
                        </a:rPr>
                        <a:t>Komuniści fałszują referendum ludowe, umacniając władzę w PRL.</a:t>
                      </a:r>
                      <a:endParaRPr lang="pl-PL" i="1" dirty="0">
                        <a:latin typeface="Calibri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24245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5729B0-F4C9-2CB7-EFF3-84FD0EC2D0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A6B2D-2A3A-22C6-356B-51CCD2E5F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638866"/>
            <a:ext cx="8229600" cy="1143000"/>
          </a:xfrm>
        </p:spPr>
        <p:txBody>
          <a:bodyPr>
            <a:noAutofit/>
          </a:bodyPr>
          <a:lstStyle/>
          <a:p>
            <a:r>
              <a:rPr lang="pl-PL" sz="6600" dirty="0">
                <a:solidFill>
                  <a:schemeClr val="accent1"/>
                </a:solidFill>
                <a:latin typeface="Arial"/>
                <a:cs typeface="Arial"/>
              </a:rPr>
              <a:t>Ignacy Mościcki</a:t>
            </a:r>
            <a:endParaRPr lang="pl-PL" sz="6600" dirty="0">
              <a:solidFill>
                <a:schemeClr val="accent1"/>
              </a:solidFill>
              <a:latin typeface="Arial"/>
              <a:ea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374395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F12E7CC5-C78B-4EBD-9565-3FA00FAA6C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Graphic 5" descr="Klasa">
            <a:extLst>
              <a:ext uri="{FF2B5EF4-FFF2-40B4-BE49-F238E27FC236}">
                <a16:creationId xmlns:a16="http://schemas.microsoft.com/office/drawing/2014/main" id="{C2957737-B273-1386-5C20-7C16C44252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3741" y="2165637"/>
            <a:ext cx="2526726" cy="2526726"/>
          </a:xfrm>
          <a:prstGeom prst="rect">
            <a:avLst/>
          </a:prstGeom>
        </p:spPr>
      </p:pic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3A4529A5-F675-429F-8044-01372BB134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72494" y="0"/>
            <a:ext cx="5671506" cy="6858000"/>
          </a:xfrm>
          <a:custGeom>
            <a:avLst/>
            <a:gdLst>
              <a:gd name="connsiteX0" fmla="*/ 7529613 w 7529613"/>
              <a:gd name="connsiteY0" fmla="*/ 0 h 6858000"/>
              <a:gd name="connsiteX1" fmla="*/ 1222331 w 7529613"/>
              <a:gd name="connsiteY1" fmla="*/ 0 h 6858000"/>
              <a:gd name="connsiteX2" fmla="*/ 1126483 w 7529613"/>
              <a:gd name="connsiteY2" fmla="*/ 148742 h 6858000"/>
              <a:gd name="connsiteX3" fmla="*/ 767554 w 7529613"/>
              <a:gd name="connsiteY3" fmla="*/ 819975 h 6858000"/>
              <a:gd name="connsiteX4" fmla="*/ 742103 w 7529613"/>
              <a:gd name="connsiteY4" fmla="*/ 854514 h 6858000"/>
              <a:gd name="connsiteX5" fmla="*/ 785881 w 7529613"/>
              <a:gd name="connsiteY5" fmla="*/ 750263 h 6858000"/>
              <a:gd name="connsiteX6" fmla="*/ 978978 w 7529613"/>
              <a:gd name="connsiteY6" fmla="*/ 331786 h 6858000"/>
              <a:gd name="connsiteX7" fmla="*/ 1155717 w 7529613"/>
              <a:gd name="connsiteY7" fmla="*/ 0 h 6858000"/>
              <a:gd name="connsiteX8" fmla="*/ 1098249 w 7529613"/>
              <a:gd name="connsiteY8" fmla="*/ 0 h 6858000"/>
              <a:gd name="connsiteX9" fmla="*/ 991458 w 7529613"/>
              <a:gd name="connsiteY9" fmla="*/ 196614 h 6858000"/>
              <a:gd name="connsiteX10" fmla="*/ 493941 w 7529613"/>
              <a:gd name="connsiteY10" fmla="*/ 1371196 h 6858000"/>
              <a:gd name="connsiteX11" fmla="*/ 46485 w 7529613"/>
              <a:gd name="connsiteY11" fmla="*/ 3331516 h 6858000"/>
              <a:gd name="connsiteX12" fmla="*/ 12252 w 7529613"/>
              <a:gd name="connsiteY12" fmla="*/ 4357388 h 6858000"/>
              <a:gd name="connsiteX13" fmla="*/ 170821 w 7529613"/>
              <a:gd name="connsiteY13" fmla="*/ 5552906 h 6858000"/>
              <a:gd name="connsiteX14" fmla="*/ 537265 w 7529613"/>
              <a:gd name="connsiteY14" fmla="*/ 6828295 h 6858000"/>
              <a:gd name="connsiteX15" fmla="*/ 549692 w 7529613"/>
              <a:gd name="connsiteY15" fmla="*/ 6858000 h 6858000"/>
              <a:gd name="connsiteX16" fmla="*/ 602234 w 7529613"/>
              <a:gd name="connsiteY16" fmla="*/ 6858000 h 6858000"/>
              <a:gd name="connsiteX17" fmla="*/ 595414 w 7529613"/>
              <a:gd name="connsiteY17" fmla="*/ 6841549 h 6858000"/>
              <a:gd name="connsiteX18" fmla="*/ 364260 w 7529613"/>
              <a:gd name="connsiteY18" fmla="*/ 6142729 h 6858000"/>
              <a:gd name="connsiteX19" fmla="*/ 213071 w 7529613"/>
              <a:gd name="connsiteY19" fmla="*/ 5513923 h 6858000"/>
              <a:gd name="connsiteX20" fmla="*/ 211290 w 7529613"/>
              <a:gd name="connsiteY20" fmla="*/ 5480401 h 6858000"/>
              <a:gd name="connsiteX21" fmla="*/ 311446 w 7529613"/>
              <a:gd name="connsiteY21" fmla="*/ 5830359 h 6858000"/>
              <a:gd name="connsiteX22" fmla="*/ 622963 w 7529613"/>
              <a:gd name="connsiteY22" fmla="*/ 6670527 h 6858000"/>
              <a:gd name="connsiteX23" fmla="*/ 710464 w 7529613"/>
              <a:gd name="connsiteY23" fmla="*/ 6858000 h 6858000"/>
              <a:gd name="connsiteX24" fmla="*/ 7529613 w 7529613"/>
              <a:gd name="connsiteY2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529613" h="6858000">
                <a:moveTo>
                  <a:pt x="7529613" y="0"/>
                </a:moveTo>
                <a:lnTo>
                  <a:pt x="1222331" y="0"/>
                </a:lnTo>
                <a:lnTo>
                  <a:pt x="1126483" y="148742"/>
                </a:lnTo>
                <a:cubicBezTo>
                  <a:pt x="995323" y="365513"/>
                  <a:pt x="876174" y="589569"/>
                  <a:pt x="767554" y="819975"/>
                </a:cubicBezTo>
                <a:cubicBezTo>
                  <a:pt x="762210" y="833492"/>
                  <a:pt x="753441" y="845393"/>
                  <a:pt x="742103" y="854514"/>
                </a:cubicBezTo>
                <a:cubicBezTo>
                  <a:pt x="756737" y="819849"/>
                  <a:pt x="770991" y="784928"/>
                  <a:pt x="785881" y="750263"/>
                </a:cubicBezTo>
                <a:cubicBezTo>
                  <a:pt x="846713" y="608712"/>
                  <a:pt x="910948" y="469145"/>
                  <a:pt x="978978" y="331786"/>
                </a:cubicBezTo>
                <a:lnTo>
                  <a:pt x="1155717" y="0"/>
                </a:lnTo>
                <a:lnTo>
                  <a:pt x="1098249" y="0"/>
                </a:lnTo>
                <a:lnTo>
                  <a:pt x="991458" y="196614"/>
                </a:lnTo>
                <a:cubicBezTo>
                  <a:pt x="797017" y="573253"/>
                  <a:pt x="633548" y="966066"/>
                  <a:pt x="493941" y="1371196"/>
                </a:cubicBezTo>
                <a:cubicBezTo>
                  <a:pt x="276630" y="2007265"/>
                  <a:pt x="126659" y="2664286"/>
                  <a:pt x="46485" y="3331516"/>
                </a:cubicBezTo>
                <a:cubicBezTo>
                  <a:pt x="4488" y="3672965"/>
                  <a:pt x="-14219" y="4013908"/>
                  <a:pt x="12252" y="4357388"/>
                </a:cubicBezTo>
                <a:cubicBezTo>
                  <a:pt x="43558" y="4758899"/>
                  <a:pt x="90773" y="5157998"/>
                  <a:pt x="170821" y="5552906"/>
                </a:cubicBezTo>
                <a:cubicBezTo>
                  <a:pt x="259109" y="5988893"/>
                  <a:pt x="378967" y="6414594"/>
                  <a:pt x="537265" y="6828295"/>
                </a:cubicBezTo>
                <a:lnTo>
                  <a:pt x="549692" y="6858000"/>
                </a:lnTo>
                <a:lnTo>
                  <a:pt x="602234" y="6858000"/>
                </a:lnTo>
                <a:lnTo>
                  <a:pt x="595414" y="6841549"/>
                </a:lnTo>
                <a:cubicBezTo>
                  <a:pt x="507884" y="6614016"/>
                  <a:pt x="431296" y="6380817"/>
                  <a:pt x="364260" y="6142729"/>
                </a:cubicBezTo>
                <a:cubicBezTo>
                  <a:pt x="305974" y="5935370"/>
                  <a:pt x="262958" y="5723695"/>
                  <a:pt x="213071" y="5513923"/>
                </a:cubicBezTo>
                <a:cubicBezTo>
                  <a:pt x="211892" y="5502788"/>
                  <a:pt x="211299" y="5491601"/>
                  <a:pt x="211290" y="5480401"/>
                </a:cubicBezTo>
                <a:cubicBezTo>
                  <a:pt x="247814" y="5607635"/>
                  <a:pt x="276958" y="5719759"/>
                  <a:pt x="311446" y="5830359"/>
                </a:cubicBezTo>
                <a:cubicBezTo>
                  <a:pt x="401357" y="6118381"/>
                  <a:pt x="505060" y="6398531"/>
                  <a:pt x="622963" y="6670527"/>
                </a:cubicBezTo>
                <a:lnTo>
                  <a:pt x="710464" y="6858000"/>
                </a:lnTo>
                <a:lnTo>
                  <a:pt x="7529613" y="6858000"/>
                </a:lnTo>
                <a:close/>
              </a:path>
            </a:pathLst>
          </a:custGeom>
          <a:solidFill>
            <a:schemeClr val="accent2"/>
          </a:solidFill>
          <a:ln w="685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A49E96F-7A86-FAD5-DF73-1279A04C62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6545" y="762538"/>
            <a:ext cx="4920937" cy="3199862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>
              <a:lnSpc>
                <a:spcPct val="90000"/>
              </a:lnSpc>
            </a:pPr>
            <a:r>
              <a:rPr lang="en-US" sz="3100" b="1" dirty="0" err="1">
                <a:solidFill>
                  <a:schemeClr val="bg1"/>
                </a:solidFill>
                <a:latin typeface="Palatino Linotype"/>
                <a:ea typeface="Calibri"/>
                <a:cs typeface="Calibri"/>
              </a:rPr>
              <a:t>Część</a:t>
            </a:r>
            <a:r>
              <a:rPr lang="en-US" sz="3100" b="1" dirty="0">
                <a:solidFill>
                  <a:schemeClr val="bg1"/>
                </a:solidFill>
                <a:latin typeface="Palatino Linotype"/>
                <a:ea typeface="Calibri"/>
                <a:cs typeface="Calibri"/>
              </a:rPr>
              <a:t> </a:t>
            </a:r>
            <a:r>
              <a:rPr lang="en-US" sz="3100" b="1" dirty="0" err="1">
                <a:solidFill>
                  <a:schemeClr val="bg1"/>
                </a:solidFill>
                <a:latin typeface="Palatino Linotype"/>
                <a:ea typeface="Calibri"/>
                <a:cs typeface="Calibri"/>
              </a:rPr>
              <a:t>pierwsza</a:t>
            </a:r>
            <a:br>
              <a:rPr lang="en-US" sz="3100" b="1" dirty="0">
                <a:latin typeface="Palatino Linotype"/>
                <a:ea typeface="Calibri"/>
                <a:cs typeface="Calibri"/>
              </a:rPr>
            </a:br>
            <a:br>
              <a:rPr lang="en-US" sz="3100" b="1" dirty="0">
                <a:latin typeface="Palatino Linotype"/>
              </a:rPr>
            </a:br>
            <a:r>
              <a:rPr lang="en-US" sz="3100" b="1" kern="1200" dirty="0" err="1">
                <a:solidFill>
                  <a:srgbClr val="FFFFFF"/>
                </a:solidFill>
                <a:latin typeface="Palatino Linotype"/>
              </a:rPr>
              <a:t>Światowej</a:t>
            </a:r>
            <a:r>
              <a:rPr lang="en-US" sz="3100" b="1" kern="1200" dirty="0">
                <a:solidFill>
                  <a:srgbClr val="FFFFFF"/>
                </a:solidFill>
                <a:latin typeface="Palatino Linotype"/>
              </a:rPr>
              <a:t> </a:t>
            </a:r>
            <a:r>
              <a:rPr lang="en-US" sz="3100" b="1" dirty="0" err="1">
                <a:solidFill>
                  <a:srgbClr val="FFFFFF"/>
                </a:solidFill>
                <a:latin typeface="Palatino Linotype"/>
              </a:rPr>
              <a:t>klasy</a:t>
            </a:r>
            <a:br>
              <a:rPr lang="en-US" sz="3100" b="1" dirty="0">
                <a:latin typeface="Palatino Linotype"/>
              </a:rPr>
            </a:br>
            <a:r>
              <a:rPr lang="en-US" sz="3100" b="1" dirty="0" err="1">
                <a:solidFill>
                  <a:srgbClr val="FFFFFF"/>
                </a:solidFill>
                <a:latin typeface="Palatino Linotype"/>
              </a:rPr>
              <a:t>naukowiec</a:t>
            </a:r>
            <a:r>
              <a:rPr lang="en-US" sz="3100" b="1" kern="1200" dirty="0">
                <a:solidFill>
                  <a:srgbClr val="FFFFFF"/>
                </a:solidFill>
                <a:latin typeface="Palatino Linotype"/>
              </a:rPr>
              <a:t>,</a:t>
            </a:r>
            <a:r>
              <a:rPr lang="en-US" sz="3100" b="1" dirty="0">
                <a:solidFill>
                  <a:srgbClr val="FFFFFF"/>
                </a:solidFill>
                <a:latin typeface="Palatino Linotype"/>
              </a:rPr>
              <a:t> </a:t>
            </a:r>
            <a:r>
              <a:rPr lang="en-US" sz="3100" b="1" dirty="0" err="1">
                <a:solidFill>
                  <a:srgbClr val="FFFFFF"/>
                </a:solidFill>
                <a:latin typeface="Palatino Linotype"/>
              </a:rPr>
              <a:t>wynalazca</a:t>
            </a:r>
            <a:br>
              <a:rPr lang="en-US" sz="3100" b="1" dirty="0">
                <a:latin typeface="Palatino Linotype"/>
                <a:ea typeface="Calibri"/>
                <a:cs typeface="Calibri"/>
              </a:rPr>
            </a:br>
            <a:r>
              <a:rPr lang="en-US" sz="3100" b="1" dirty="0" err="1">
                <a:solidFill>
                  <a:srgbClr val="FFFFFF"/>
                </a:solidFill>
                <a:latin typeface="Palatino Linotype"/>
              </a:rPr>
              <a:t>i</a:t>
            </a:r>
            <a:r>
              <a:rPr lang="en-US" sz="3100" b="1" kern="1200" dirty="0">
                <a:solidFill>
                  <a:srgbClr val="FFFFFF"/>
                </a:solidFill>
                <a:latin typeface="Palatino Linotype"/>
              </a:rPr>
              <a:t> </a:t>
            </a:r>
            <a:r>
              <a:rPr lang="en-US" sz="3100" b="1" kern="1200" dirty="0" err="1">
                <a:solidFill>
                  <a:srgbClr val="FFFFFF"/>
                </a:solidFill>
                <a:latin typeface="Palatino Linotype"/>
              </a:rPr>
              <a:t>wizjoner</a:t>
            </a:r>
            <a:r>
              <a:rPr lang="en-US" sz="3100" b="1" kern="1200" dirty="0">
                <a:solidFill>
                  <a:srgbClr val="FFFFFF"/>
                </a:solidFill>
                <a:latin typeface="Palatino Linotype"/>
              </a:rPr>
              <a:t> </a:t>
            </a:r>
            <a:r>
              <a:rPr lang="en-US" sz="3100" b="1" kern="1200" dirty="0" err="1">
                <a:solidFill>
                  <a:srgbClr val="FFFFFF"/>
                </a:solidFill>
                <a:latin typeface="Palatino Linotype"/>
              </a:rPr>
              <a:t>gospodarczy</a:t>
            </a:r>
            <a:br>
              <a:rPr lang="en-US" sz="3100" b="1" dirty="0">
                <a:latin typeface="Palatino Linotype"/>
              </a:rPr>
            </a:br>
            <a:endParaRPr lang="en-US" sz="3100" kern="1200">
              <a:solidFill>
                <a:srgbClr val="FFFFFF"/>
              </a:solidFill>
              <a:latin typeface="Palatino Linotype"/>
            </a:endParaRPr>
          </a:p>
        </p:txBody>
      </p:sp>
      <p:sp>
        <p:nvSpPr>
          <p:cNvPr id="20" name="sketch line">
            <a:extLst>
              <a:ext uri="{FF2B5EF4-FFF2-40B4-BE49-F238E27FC236}">
                <a16:creationId xmlns:a16="http://schemas.microsoft.com/office/drawing/2014/main" id="{63DAB858-5A0C-4AFF-AAC6-705EDF8DB7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88261" y="4043302"/>
            <a:ext cx="3977640" cy="18288"/>
          </a:xfrm>
          <a:custGeom>
            <a:avLst/>
            <a:gdLst>
              <a:gd name="csX0" fmla="*/ 0 w 3977640"/>
              <a:gd name="csY0" fmla="*/ 0 h 18288"/>
              <a:gd name="csX1" fmla="*/ 742493 w 3977640"/>
              <a:gd name="csY1" fmla="*/ 0 h 18288"/>
              <a:gd name="csX2" fmla="*/ 1445209 w 3977640"/>
              <a:gd name="csY2" fmla="*/ 0 h 18288"/>
              <a:gd name="csX3" fmla="*/ 2147926 w 3977640"/>
              <a:gd name="csY3" fmla="*/ 0 h 18288"/>
              <a:gd name="csX4" fmla="*/ 2691536 w 3977640"/>
              <a:gd name="csY4" fmla="*/ 0 h 18288"/>
              <a:gd name="csX5" fmla="*/ 3274924 w 3977640"/>
              <a:gd name="csY5" fmla="*/ 0 h 18288"/>
              <a:gd name="csX6" fmla="*/ 3977640 w 3977640"/>
              <a:gd name="csY6" fmla="*/ 0 h 18288"/>
              <a:gd name="csX7" fmla="*/ 3977640 w 3977640"/>
              <a:gd name="csY7" fmla="*/ 18288 h 18288"/>
              <a:gd name="csX8" fmla="*/ 3314700 w 3977640"/>
              <a:gd name="csY8" fmla="*/ 18288 h 18288"/>
              <a:gd name="csX9" fmla="*/ 2771089 w 3977640"/>
              <a:gd name="csY9" fmla="*/ 18288 h 18288"/>
              <a:gd name="csX10" fmla="*/ 2227478 w 3977640"/>
              <a:gd name="csY10" fmla="*/ 18288 h 18288"/>
              <a:gd name="csX11" fmla="*/ 1524762 w 3977640"/>
              <a:gd name="csY11" fmla="*/ 18288 h 18288"/>
              <a:gd name="csX12" fmla="*/ 941375 w 3977640"/>
              <a:gd name="csY12" fmla="*/ 18288 h 18288"/>
              <a:gd name="csX13" fmla="*/ 0 w 3977640"/>
              <a:gd name="csY13" fmla="*/ 18288 h 18288"/>
              <a:gd name="csX14" fmla="*/ 0 w 3977640"/>
              <a:gd name="csY14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</a:cxnLst>
            <a:rect l="l" t="t" r="r" b="b"/>
            <a:pathLst>
              <a:path w="3977640" h="18288" fill="none" extrusionOk="0">
                <a:moveTo>
                  <a:pt x="0" y="0"/>
                </a:moveTo>
                <a:cubicBezTo>
                  <a:pt x="362724" y="-2785"/>
                  <a:pt x="438784" y="-35866"/>
                  <a:pt x="742493" y="0"/>
                </a:cubicBezTo>
                <a:cubicBezTo>
                  <a:pt x="1046202" y="35866"/>
                  <a:pt x="1214361" y="6330"/>
                  <a:pt x="1445209" y="0"/>
                </a:cubicBezTo>
                <a:cubicBezTo>
                  <a:pt x="1676057" y="-6330"/>
                  <a:pt x="1906372" y="-3266"/>
                  <a:pt x="2147926" y="0"/>
                </a:cubicBezTo>
                <a:cubicBezTo>
                  <a:pt x="2389480" y="3266"/>
                  <a:pt x="2520714" y="16824"/>
                  <a:pt x="2691536" y="0"/>
                </a:cubicBezTo>
                <a:cubicBezTo>
                  <a:pt x="2862358" y="-16824"/>
                  <a:pt x="3036508" y="-14038"/>
                  <a:pt x="3274924" y="0"/>
                </a:cubicBezTo>
                <a:cubicBezTo>
                  <a:pt x="3513340" y="14038"/>
                  <a:pt x="3634141" y="-18809"/>
                  <a:pt x="3977640" y="0"/>
                </a:cubicBezTo>
                <a:cubicBezTo>
                  <a:pt x="3977140" y="8855"/>
                  <a:pt x="3977749" y="14521"/>
                  <a:pt x="3977640" y="18288"/>
                </a:cubicBezTo>
                <a:cubicBezTo>
                  <a:pt x="3757007" y="32029"/>
                  <a:pt x="3469003" y="-5112"/>
                  <a:pt x="3314700" y="18288"/>
                </a:cubicBezTo>
                <a:cubicBezTo>
                  <a:pt x="3160397" y="41688"/>
                  <a:pt x="2914663" y="19512"/>
                  <a:pt x="2771089" y="18288"/>
                </a:cubicBezTo>
                <a:cubicBezTo>
                  <a:pt x="2627515" y="17064"/>
                  <a:pt x="2417576" y="42034"/>
                  <a:pt x="2227478" y="18288"/>
                </a:cubicBezTo>
                <a:cubicBezTo>
                  <a:pt x="2037380" y="-5458"/>
                  <a:pt x="1775246" y="-2032"/>
                  <a:pt x="1524762" y="18288"/>
                </a:cubicBezTo>
                <a:cubicBezTo>
                  <a:pt x="1274278" y="38608"/>
                  <a:pt x="1225405" y="46940"/>
                  <a:pt x="941375" y="18288"/>
                </a:cubicBezTo>
                <a:cubicBezTo>
                  <a:pt x="657345" y="-10364"/>
                  <a:pt x="468340" y="57851"/>
                  <a:pt x="0" y="18288"/>
                </a:cubicBezTo>
                <a:cubicBezTo>
                  <a:pt x="683" y="12014"/>
                  <a:pt x="724" y="5908"/>
                  <a:pt x="0" y="0"/>
                </a:cubicBezTo>
                <a:close/>
              </a:path>
              <a:path w="3977640" h="18288" stroke="0" extrusionOk="0">
                <a:moveTo>
                  <a:pt x="0" y="0"/>
                </a:moveTo>
                <a:cubicBezTo>
                  <a:pt x="167643" y="7540"/>
                  <a:pt x="416663" y="12011"/>
                  <a:pt x="623164" y="0"/>
                </a:cubicBezTo>
                <a:cubicBezTo>
                  <a:pt x="829665" y="-12011"/>
                  <a:pt x="908844" y="7531"/>
                  <a:pt x="1166774" y="0"/>
                </a:cubicBezTo>
                <a:cubicBezTo>
                  <a:pt x="1424704" y="-7531"/>
                  <a:pt x="1745729" y="22552"/>
                  <a:pt x="1909267" y="0"/>
                </a:cubicBezTo>
                <a:cubicBezTo>
                  <a:pt x="2072805" y="-22552"/>
                  <a:pt x="2313264" y="2550"/>
                  <a:pt x="2532431" y="0"/>
                </a:cubicBezTo>
                <a:cubicBezTo>
                  <a:pt x="2751598" y="-2550"/>
                  <a:pt x="2914229" y="-1772"/>
                  <a:pt x="3155594" y="0"/>
                </a:cubicBezTo>
                <a:cubicBezTo>
                  <a:pt x="3396959" y="1772"/>
                  <a:pt x="3603015" y="-38331"/>
                  <a:pt x="3977640" y="0"/>
                </a:cubicBezTo>
                <a:cubicBezTo>
                  <a:pt x="3976742" y="7180"/>
                  <a:pt x="3977809" y="13790"/>
                  <a:pt x="3977640" y="18288"/>
                </a:cubicBezTo>
                <a:cubicBezTo>
                  <a:pt x="3733612" y="44026"/>
                  <a:pt x="3504694" y="34704"/>
                  <a:pt x="3314700" y="18288"/>
                </a:cubicBezTo>
                <a:cubicBezTo>
                  <a:pt x="3124706" y="1872"/>
                  <a:pt x="2970848" y="41228"/>
                  <a:pt x="2771089" y="18288"/>
                </a:cubicBezTo>
                <a:cubicBezTo>
                  <a:pt x="2571330" y="-4652"/>
                  <a:pt x="2374617" y="32581"/>
                  <a:pt x="2108149" y="18288"/>
                </a:cubicBezTo>
                <a:cubicBezTo>
                  <a:pt x="1841681" y="3995"/>
                  <a:pt x="1730147" y="-7187"/>
                  <a:pt x="1445209" y="18288"/>
                </a:cubicBezTo>
                <a:cubicBezTo>
                  <a:pt x="1160271" y="43763"/>
                  <a:pt x="1128446" y="30981"/>
                  <a:pt x="822046" y="18288"/>
                </a:cubicBezTo>
                <a:cubicBezTo>
                  <a:pt x="515646" y="5595"/>
                  <a:pt x="401539" y="48208"/>
                  <a:pt x="0" y="18288"/>
                </a:cubicBezTo>
                <a:cubicBezTo>
                  <a:pt x="571" y="10093"/>
                  <a:pt x="-125" y="8407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41275" cap="rnd">
            <a:solidFill>
              <a:srgbClr val="FFFFFF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7511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2EB492CD-616E-47F8-933B-5E2D952A05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1" name="Arc 20">
            <a:extLst>
              <a:ext uri="{FF2B5EF4-FFF2-40B4-BE49-F238E27FC236}">
                <a16:creationId xmlns:a16="http://schemas.microsoft.com/office/drawing/2014/main" id="{59383CF9-23B5-4335-9B21-1791C4CF1C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3967198" flipH="1">
            <a:off x="6100024" y="863980"/>
            <a:ext cx="2987899" cy="2240924"/>
          </a:xfrm>
          <a:prstGeom prst="arc">
            <a:avLst>
              <a:gd name="adj1" fmla="val 14441841"/>
              <a:gd name="adj2" fmla="val 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4847977-9974-899E-BE00-536C965D44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1221" y="818518"/>
            <a:ext cx="4094129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>
              <a:lnSpc>
                <a:spcPct val="90000"/>
              </a:lnSpc>
            </a:pPr>
            <a:r>
              <a:rPr lang="en-US" sz="2800" kern="1200" err="1">
                <a:latin typeface="Bookman Old Style"/>
              </a:rPr>
              <a:t>Produkcja</a:t>
            </a:r>
            <a:r>
              <a:rPr lang="en-US" sz="2800" kern="1200" dirty="0">
                <a:latin typeface="Bookman Old Style"/>
              </a:rPr>
              <a:t> </a:t>
            </a:r>
            <a:r>
              <a:rPr lang="en-US" sz="2800" kern="1200" err="1">
                <a:latin typeface="Bookman Old Style"/>
              </a:rPr>
              <a:t>kwasu</a:t>
            </a:r>
            <a:r>
              <a:rPr lang="en-US" sz="2800" kern="1200" dirty="0">
                <a:latin typeface="Bookman Old Style"/>
              </a:rPr>
              <a:t> </a:t>
            </a:r>
            <a:r>
              <a:rPr lang="en-US" sz="2800" kern="1200" err="1">
                <a:latin typeface="Bookman Old Style"/>
              </a:rPr>
              <a:t>azotowego</a:t>
            </a:r>
            <a:r>
              <a:rPr lang="en-US" sz="2800" kern="1200" dirty="0">
                <a:latin typeface="Bookman Old Style"/>
              </a:rPr>
              <a:t> z </a:t>
            </a:r>
            <a:r>
              <a:rPr lang="en-US" sz="2800" kern="1200" err="1">
                <a:latin typeface="Bookman Old Style"/>
              </a:rPr>
              <a:t>powietrza</a:t>
            </a:r>
            <a:r>
              <a:rPr lang="en-US" sz="2800" kern="1200" dirty="0">
                <a:latin typeface="Bookman Old Style"/>
              </a:rPr>
              <a:t> (</a:t>
            </a:r>
            <a:r>
              <a:rPr lang="en-US" sz="2800" kern="1200" err="1">
                <a:latin typeface="Bookman Old Style"/>
              </a:rPr>
              <a:t>metoda</a:t>
            </a:r>
            <a:r>
              <a:rPr lang="en-US" sz="2800" kern="1200" dirty="0">
                <a:latin typeface="Bookman Old Style"/>
              </a:rPr>
              <a:t> </a:t>
            </a:r>
            <a:r>
              <a:rPr lang="en-US" sz="2800" kern="1200" err="1">
                <a:latin typeface="Bookman Old Style"/>
              </a:rPr>
              <a:t>łukowa</a:t>
            </a:r>
            <a:r>
              <a:rPr lang="en-US" sz="2800" kern="1200" dirty="0">
                <a:latin typeface="Bookman Old Style"/>
              </a:rPr>
              <a:t>)</a:t>
            </a: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007FE00-9498-4706-B255-6437B0252C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486400"/>
            <a:ext cx="2004647" cy="1371600"/>
          </a:xfrm>
          <a:custGeom>
            <a:avLst/>
            <a:gdLst>
              <a:gd name="connsiteX0" fmla="*/ 1721734 w 2672863"/>
              <a:gd name="connsiteY0" fmla="*/ 0 h 1371600"/>
              <a:gd name="connsiteX1" fmla="*/ 2564444 w 2672863"/>
              <a:gd name="connsiteY1" fmla="*/ 213382 h 1371600"/>
              <a:gd name="connsiteX2" fmla="*/ 2672863 w 2672863"/>
              <a:gd name="connsiteY2" fmla="*/ 279248 h 1371600"/>
              <a:gd name="connsiteX3" fmla="*/ 2672863 w 2672863"/>
              <a:gd name="connsiteY3" fmla="*/ 1371600 h 1371600"/>
              <a:gd name="connsiteX4" fmla="*/ 0 w 2672863"/>
              <a:gd name="connsiteY4" fmla="*/ 1371600 h 1371600"/>
              <a:gd name="connsiteX5" fmla="*/ 33268 w 2672863"/>
              <a:gd name="connsiteY5" fmla="*/ 1242216 h 1371600"/>
              <a:gd name="connsiteX6" fmla="*/ 1721734 w 2672863"/>
              <a:gd name="connsiteY6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2863" h="1371600">
                <a:moveTo>
                  <a:pt x="1721734" y="0"/>
                </a:moveTo>
                <a:cubicBezTo>
                  <a:pt x="2026863" y="0"/>
                  <a:pt x="2313937" y="77299"/>
                  <a:pt x="2564444" y="213382"/>
                </a:cubicBezTo>
                <a:lnTo>
                  <a:pt x="2672863" y="279248"/>
                </a:lnTo>
                <a:lnTo>
                  <a:pt x="2672863" y="1371600"/>
                </a:lnTo>
                <a:lnTo>
                  <a:pt x="0" y="1371600"/>
                </a:lnTo>
                <a:lnTo>
                  <a:pt x="33268" y="1242216"/>
                </a:lnTo>
                <a:cubicBezTo>
                  <a:pt x="257110" y="522539"/>
                  <a:pt x="928399" y="0"/>
                  <a:pt x="17217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CF46A01-62E6-77BE-CC27-88CE23A66A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386" y="1683242"/>
            <a:ext cx="3583036" cy="3321772"/>
          </a:xfrm>
          <a:custGeom>
            <a:avLst/>
            <a:gdLst/>
            <a:ahLst/>
            <a:cxnLst/>
            <a:rect l="l" t="t" r="r" b="b"/>
            <a:pathLst>
              <a:path w="4777381" h="5643794">
                <a:moveTo>
                  <a:pt x="143704" y="0"/>
                </a:moveTo>
                <a:lnTo>
                  <a:pt x="4633677" y="0"/>
                </a:lnTo>
                <a:cubicBezTo>
                  <a:pt x="4713043" y="0"/>
                  <a:pt x="4777381" y="64338"/>
                  <a:pt x="4777381" y="143704"/>
                </a:cubicBezTo>
                <a:lnTo>
                  <a:pt x="4777381" y="5500090"/>
                </a:lnTo>
                <a:cubicBezTo>
                  <a:pt x="4777381" y="5579456"/>
                  <a:pt x="4713043" y="5643794"/>
                  <a:pt x="4633677" y="5643794"/>
                </a:cubicBezTo>
                <a:lnTo>
                  <a:pt x="143704" y="5643794"/>
                </a:lnTo>
                <a:cubicBezTo>
                  <a:pt x="64338" y="5643794"/>
                  <a:pt x="0" y="5579456"/>
                  <a:pt x="0" y="5500090"/>
                </a:cubicBezTo>
                <a:lnTo>
                  <a:pt x="0" y="143704"/>
                </a:lnTo>
                <a:cubicBezTo>
                  <a:pt x="0" y="64338"/>
                  <a:pt x="64338" y="0"/>
                  <a:pt x="143704" y="0"/>
                </a:cubicBezTo>
                <a:close/>
              </a:path>
            </a:pathLst>
          </a:cu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DB95B90-2626-FFE1-D711-1DD6F434140A}"/>
              </a:ext>
            </a:extLst>
          </p:cNvPr>
          <p:cNvSpPr txBox="1"/>
          <p:nvPr/>
        </p:nvSpPr>
        <p:spPr>
          <a:xfrm>
            <a:off x="4421221" y="2323468"/>
            <a:ext cx="4094129" cy="4192520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Ctr="0" forceAA="0" compatLnSpc="1">
            <a:prstTxWarp prst="textNoShape">
              <a:avLst/>
            </a:prstTxWarp>
            <a:normAutofit/>
          </a:bodyPr>
          <a:lstStyle/>
          <a:p>
            <a:pPr indent="-228600" eaLnBrk="1" hangingPunct="1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 err="1">
                <a:latin typeface="+mn-lt"/>
              </a:rPr>
              <a:t>Jednym</a:t>
            </a:r>
            <a:r>
              <a:rPr lang="en-US" sz="2000" dirty="0">
                <a:latin typeface="+mn-lt"/>
              </a:rPr>
              <a:t> z </a:t>
            </a:r>
            <a:r>
              <a:rPr lang="en-US" sz="2000" dirty="0" err="1">
                <a:latin typeface="+mn-lt"/>
              </a:rPr>
              <a:t>najważniejszych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osiągnięć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Mościckiego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było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opracowanie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i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wdrożenie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przemysłowe</a:t>
            </a:r>
            <a:r>
              <a:rPr lang="en-US" sz="2000" dirty="0">
                <a:latin typeface="+mn-lt"/>
              </a:rPr>
              <a:t> </a:t>
            </a:r>
            <a:r>
              <a:rPr lang="en-US" sz="2000" b="1" dirty="0" err="1">
                <a:latin typeface="+mn-lt"/>
              </a:rPr>
              <a:t>metody</a:t>
            </a:r>
            <a:r>
              <a:rPr lang="en-US" sz="2000" b="1" dirty="0">
                <a:latin typeface="+mn-lt"/>
              </a:rPr>
              <a:t> </a:t>
            </a:r>
            <a:r>
              <a:rPr lang="en-US" sz="2000" b="1" dirty="0" err="1">
                <a:latin typeface="+mn-lt"/>
              </a:rPr>
              <a:t>wiązania</a:t>
            </a:r>
            <a:r>
              <a:rPr lang="en-US" sz="2000" b="1" dirty="0">
                <a:latin typeface="+mn-lt"/>
              </a:rPr>
              <a:t> </a:t>
            </a:r>
            <a:r>
              <a:rPr lang="en-US" sz="2000" b="1" dirty="0" err="1">
                <a:latin typeface="+mn-lt"/>
              </a:rPr>
              <a:t>azotu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atmosferycznego</a:t>
            </a:r>
            <a:r>
              <a:rPr lang="en-US" sz="2000" dirty="0">
                <a:latin typeface="+mn-lt"/>
              </a:rPr>
              <a:t>.</a:t>
            </a:r>
          </a:p>
          <a:p>
            <a:pPr indent="-228600" eaLnBrk="1" hangingPunct="1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>
              <a:latin typeface="+mn-lt"/>
            </a:endParaRPr>
          </a:p>
          <a:p>
            <a:pPr indent="-228600" eaLnBrk="1" hangingPunct="1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err="1">
                <a:latin typeface="+mn-lt"/>
              </a:rPr>
              <a:t>Opracował</a:t>
            </a:r>
            <a:r>
              <a:rPr lang="en-US" sz="2000" dirty="0">
                <a:latin typeface="+mn-lt"/>
              </a:rPr>
              <a:t> on </a:t>
            </a:r>
            <a:r>
              <a:rPr lang="en-US" sz="2000" err="1">
                <a:latin typeface="+mn-lt"/>
              </a:rPr>
              <a:t>technologię</a:t>
            </a:r>
            <a:r>
              <a:rPr lang="en-US" sz="2000" dirty="0">
                <a:latin typeface="+mn-lt"/>
              </a:rPr>
              <a:t> </a:t>
            </a:r>
            <a:r>
              <a:rPr lang="en-US" sz="2000" err="1">
                <a:latin typeface="+mn-lt"/>
              </a:rPr>
              <a:t>bezpośredniego</a:t>
            </a:r>
            <a:r>
              <a:rPr lang="en-US" sz="2000" dirty="0">
                <a:latin typeface="+mn-lt"/>
              </a:rPr>
              <a:t> </a:t>
            </a:r>
            <a:r>
              <a:rPr lang="en-US" sz="2000" err="1">
                <a:latin typeface="+mn-lt"/>
              </a:rPr>
              <a:t>utleniania</a:t>
            </a:r>
            <a:r>
              <a:rPr lang="en-US" sz="2000" dirty="0">
                <a:latin typeface="+mn-lt"/>
              </a:rPr>
              <a:t> </a:t>
            </a:r>
            <a:r>
              <a:rPr lang="en-US" sz="2000" err="1">
                <a:latin typeface="+mn-lt"/>
              </a:rPr>
              <a:t>azotu</a:t>
            </a:r>
            <a:r>
              <a:rPr lang="en-US" sz="2000" dirty="0">
                <a:latin typeface="+mn-lt"/>
              </a:rPr>
              <a:t> z </a:t>
            </a:r>
            <a:r>
              <a:rPr lang="en-US" sz="2000" err="1">
                <a:latin typeface="+mn-lt"/>
              </a:rPr>
              <a:t>powietrza</a:t>
            </a:r>
            <a:r>
              <a:rPr lang="en-US" sz="2000" dirty="0">
                <a:latin typeface="+mn-lt"/>
              </a:rPr>
              <a:t> </a:t>
            </a:r>
            <a:r>
              <a:rPr lang="en-US" sz="2000" b="1" dirty="0">
                <a:latin typeface="+mn-lt"/>
              </a:rPr>
              <a:t>do </a:t>
            </a:r>
            <a:r>
              <a:rPr lang="en-US" sz="2000" b="1" err="1">
                <a:latin typeface="+mn-lt"/>
              </a:rPr>
              <a:t>kwasu</a:t>
            </a:r>
            <a:r>
              <a:rPr lang="en-US" sz="2000" b="1" dirty="0">
                <a:latin typeface="+mn-lt"/>
              </a:rPr>
              <a:t> </a:t>
            </a:r>
            <a:r>
              <a:rPr lang="en-US" sz="2000" b="1" err="1">
                <a:latin typeface="+mn-lt"/>
              </a:rPr>
              <a:t>azotowego</a:t>
            </a:r>
            <a:r>
              <a:rPr lang="en-US" sz="2000" dirty="0">
                <a:latin typeface="+mn-lt"/>
              </a:rPr>
              <a:t> w </a:t>
            </a:r>
            <a:r>
              <a:rPr lang="en-US" sz="2000" err="1">
                <a:latin typeface="+mn-lt"/>
              </a:rPr>
              <a:t>płomieniu</a:t>
            </a:r>
            <a:r>
              <a:rPr lang="en-US" sz="2000" dirty="0">
                <a:latin typeface="+mn-lt"/>
              </a:rPr>
              <a:t> </a:t>
            </a:r>
            <a:r>
              <a:rPr lang="en-US" sz="2000" err="1">
                <a:latin typeface="+mn-lt"/>
              </a:rPr>
              <a:t>elektrycznym</a:t>
            </a:r>
            <a:r>
              <a:rPr lang="en-US" sz="2000" dirty="0">
                <a:latin typeface="+mn-lt"/>
              </a:rPr>
              <a:t> (</a:t>
            </a:r>
            <a:r>
              <a:rPr lang="en-US" sz="2000" err="1">
                <a:latin typeface="+mn-lt"/>
              </a:rPr>
              <a:t>łuku</a:t>
            </a:r>
            <a:r>
              <a:rPr lang="en-US" sz="2000" dirty="0">
                <a:latin typeface="+mn-lt"/>
              </a:rPr>
              <a:t> </a:t>
            </a:r>
            <a:r>
              <a:rPr lang="en-US" sz="2000" err="1">
                <a:latin typeface="+mn-lt"/>
              </a:rPr>
              <a:t>elektrycznym</a:t>
            </a:r>
            <a:r>
              <a:rPr lang="en-US" sz="2000" dirty="0">
                <a:latin typeface="+mn-lt"/>
              </a:rPr>
              <a:t>). </a:t>
            </a:r>
            <a:r>
              <a:rPr lang="en-US" sz="2000" err="1">
                <a:latin typeface="+mn-lt"/>
              </a:rPr>
              <a:t>Proces</a:t>
            </a:r>
            <a:r>
              <a:rPr lang="en-US" sz="2000" dirty="0">
                <a:latin typeface="+mn-lt"/>
              </a:rPr>
              <a:t> ten </a:t>
            </a:r>
            <a:r>
              <a:rPr lang="en-US" sz="2000" b="1" err="1">
                <a:latin typeface="+mn-lt"/>
              </a:rPr>
              <a:t>nie</a:t>
            </a:r>
            <a:r>
              <a:rPr lang="en-US" sz="2000" b="1" dirty="0">
                <a:latin typeface="+mn-lt"/>
              </a:rPr>
              <a:t> </a:t>
            </a:r>
            <a:r>
              <a:rPr lang="en-US" sz="2000" b="1" err="1">
                <a:latin typeface="+mn-lt"/>
              </a:rPr>
              <a:t>wymagał</a:t>
            </a:r>
            <a:r>
              <a:rPr lang="en-US" sz="2000" b="1" dirty="0">
                <a:latin typeface="+mn-lt"/>
              </a:rPr>
              <a:t> </a:t>
            </a:r>
            <a:r>
              <a:rPr lang="en-US" sz="2000" b="1" err="1">
                <a:latin typeface="+mn-lt"/>
              </a:rPr>
              <a:t>surowców</a:t>
            </a:r>
            <a:r>
              <a:rPr lang="en-US" sz="2000" dirty="0">
                <a:latin typeface="+mn-lt"/>
              </a:rPr>
              <a:t> </a:t>
            </a:r>
            <a:r>
              <a:rPr lang="en-US" sz="2000" err="1">
                <a:latin typeface="+mn-lt"/>
              </a:rPr>
              <a:t>poza</a:t>
            </a:r>
            <a:r>
              <a:rPr lang="en-US" sz="2000" dirty="0">
                <a:latin typeface="+mn-lt"/>
              </a:rPr>
              <a:t> </a:t>
            </a:r>
            <a:r>
              <a:rPr lang="en-US" sz="2000" err="1">
                <a:latin typeface="+mn-lt"/>
              </a:rPr>
              <a:t>powietrzem</a:t>
            </a:r>
            <a:r>
              <a:rPr lang="en-US" sz="2000" dirty="0">
                <a:latin typeface="+mn-lt"/>
              </a:rPr>
              <a:t> </a:t>
            </a:r>
            <a:r>
              <a:rPr lang="en-US" sz="2000" err="1">
                <a:latin typeface="+mn-lt"/>
              </a:rPr>
              <a:t>i</a:t>
            </a:r>
            <a:r>
              <a:rPr lang="en-US" sz="2000" dirty="0">
                <a:latin typeface="+mn-lt"/>
              </a:rPr>
              <a:t> </a:t>
            </a:r>
            <a:r>
              <a:rPr lang="en-US" sz="2000" err="1">
                <a:latin typeface="+mn-lt"/>
              </a:rPr>
              <a:t>wodą</a:t>
            </a:r>
            <a:r>
              <a:rPr lang="en-US" sz="2000" dirty="0">
                <a:latin typeface="+mn-lt"/>
              </a:rPr>
              <a:t>, </a:t>
            </a:r>
            <a:r>
              <a:rPr lang="en-US" sz="2000" err="1">
                <a:latin typeface="+mn-lt"/>
              </a:rPr>
              <a:t>choć</a:t>
            </a:r>
            <a:r>
              <a:rPr lang="en-US" sz="2000" dirty="0">
                <a:latin typeface="+mn-lt"/>
              </a:rPr>
              <a:t> </a:t>
            </a:r>
            <a:r>
              <a:rPr lang="en-US" sz="2000" err="1">
                <a:latin typeface="+mn-lt"/>
              </a:rPr>
              <a:t>zużywał</a:t>
            </a:r>
            <a:r>
              <a:rPr lang="en-US" sz="2000" dirty="0">
                <a:latin typeface="+mn-lt"/>
              </a:rPr>
              <a:t> </a:t>
            </a:r>
            <a:r>
              <a:rPr lang="en-US" sz="2000" err="1">
                <a:latin typeface="+mn-lt"/>
              </a:rPr>
              <a:t>znaczne</a:t>
            </a:r>
            <a:r>
              <a:rPr lang="en-US" sz="2000" dirty="0">
                <a:latin typeface="+mn-lt"/>
              </a:rPr>
              <a:t> </a:t>
            </a:r>
            <a:r>
              <a:rPr lang="en-US" sz="2000" err="1">
                <a:latin typeface="+mn-lt"/>
              </a:rPr>
              <a:t>ilości</a:t>
            </a:r>
            <a:r>
              <a:rPr lang="en-US" sz="2000" dirty="0">
                <a:latin typeface="+mn-lt"/>
              </a:rPr>
              <a:t> </a:t>
            </a:r>
            <a:r>
              <a:rPr lang="en-US" sz="2000" err="1">
                <a:latin typeface="+mn-lt"/>
              </a:rPr>
              <a:t>energii</a:t>
            </a:r>
            <a:r>
              <a:rPr lang="en-US" sz="2000" dirty="0">
                <a:latin typeface="+mn-lt"/>
              </a:rPr>
              <a:t> </a:t>
            </a:r>
            <a:r>
              <a:rPr lang="en-US" sz="2000" err="1">
                <a:latin typeface="+mn-lt"/>
              </a:rPr>
              <a:t>elektrycznej</a:t>
            </a:r>
            <a:r>
              <a:rPr lang="en-US" sz="2000" dirty="0">
                <a:latin typeface="+mn-lt"/>
              </a:rPr>
              <a:t>.</a:t>
            </a:r>
            <a:endParaRPr lang="en-US" sz="2000" dirty="0">
              <a:latin typeface="+mn-lt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92577162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3213</TotalTime>
  <Words>2199</Words>
  <Application>Microsoft Office PowerPoint</Application>
  <PresentationFormat>On-screen Show (4:3)</PresentationFormat>
  <Paragraphs>257</Paragraphs>
  <Slides>41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2" baseType="lpstr">
      <vt:lpstr>Motyw pakietu Office</vt:lpstr>
      <vt:lpstr>Polscy naukowcy, odkrywcy i wynalazcy</vt:lpstr>
      <vt:lpstr>Informacja w pigułce</vt:lpstr>
      <vt:lpstr>Kalendarium 1</vt:lpstr>
      <vt:lpstr>Kalendarium 2</vt:lpstr>
      <vt:lpstr>Kalendarium 3</vt:lpstr>
      <vt:lpstr>Kalendarium 4</vt:lpstr>
      <vt:lpstr>Ignacy Mościcki</vt:lpstr>
      <vt:lpstr>Część pierwsza  Światowej klasy naukowiec, wynalazca i wizjoner gospodarczy </vt:lpstr>
      <vt:lpstr>Produkcja kwasu azotowego z powietrza (metoda łukowa)</vt:lpstr>
      <vt:lpstr>  System Mościckiego został zastosowany w szwajcarskiej fabryce „Aluminium Industrie A. G.” w Chippis. Była to wówczas jedyna fabryka w Europie produkująca czysty, stężony kwas azotowy bezpośrednio z tlenków azotu uzyskanych w płomieniu elektrycznym, bez pośrednictwa soli.</vt:lpstr>
      <vt:lpstr>W 1901 roku we Fryburgu powstała spółka „Société de l’acide nitrique”, która sfinansowała (kwotą ponad pół miliona franków) prace doświadczalne Mościckiego, co doprowadziło do budowy modelowych fabryk kwasu azotowego.</vt:lpstr>
      <vt:lpstr>Elektrochemiczna synteza cyjanowodoru  Mościcki rozszerza zastosowanie pieców elektrycznych na produkcję innych związków azotowych. </vt:lpstr>
      <vt:lpstr>Opracował metodę bezpośredniej elektrochemicznej syntezy cyjanowodoru z węglowodorów i azotu. Proces ten, polegający na reakcji gazowej w piecach elektrycznych, pozwalał na uzyskanie cyjanków, a następnie amoniaku.</vt:lpstr>
      <vt:lpstr>Metoda ta, obok metody utleniania azotu, została wdrożona w wybudowanej fabryce związków azotowych  w Borach (Jaworzno).  Mościcki uważał tę metodę, szczególnie przy użyciu gazu ziemnego za bezkonkurencyjną w produkcji związków cyjanowych. </vt:lpstr>
      <vt:lpstr>Technika wysokich napięć: Kondensatory i Wentyle Giles'a  Wkład Mościckiego w osprzęt niezbędny dla przyszłej elektrochemii i energetyki.</vt:lpstr>
      <vt:lpstr>Około 1903 roku rozpoczął badania nad kondensatorami elektrycznymi na wysokie napięcie, analizując zjawisko iskrzenia na powierzchni dielektryków. Jego prace doprowadziły do powstania fabryki kondensatorów we Fryburgu. </vt:lpstr>
      <vt:lpstr>PowerPoint Presentation</vt:lpstr>
      <vt:lpstr>Współzałożyciel Instytutu Badań Naukowych i Technicznych „Metan” we Lwowie (1916 r.).  Instytut miał na celu opracowywanie nowych metod technologicznych i uniezależnienie rodzimego przemysłu od obcych patentów. </vt:lpstr>
      <vt:lpstr>Profesor zwyczajny politechniki Lwowskiej </vt:lpstr>
      <vt:lpstr>Patenty  Jego działalność zaowocowała ponad 100 publikacjami oraz 70 patentami. </vt:lpstr>
      <vt:lpstr>Niektóre z patentów Mościckiego uzyskały aprobate Alberta Einsteina, który wtedy pracował w biurze patentowym.</vt:lpstr>
      <vt:lpstr>Część druga   Polityk i Mąż Stanu </vt:lpstr>
      <vt:lpstr>  1 czerwca 1926 Uczony który został prezydentem  </vt:lpstr>
      <vt:lpstr>Człowiek zaufania Józefa Piłsudskiego</vt:lpstr>
      <vt:lpstr>Symbol ciągłości państwa</vt:lpstr>
      <vt:lpstr>Stabilizacja waluty. Rozwijanie przemysłu i infrastruktury. Budowa Centralnego Okręgu Przemysłowego</vt:lpstr>
      <vt:lpstr>Zacieśnianie relacji z Francją oraz krajami takimi jak Węgry, Rumunia, Czechosłowacja, Jugosławia, oraz równowaga z ZSRR</vt:lpstr>
      <vt:lpstr>Jako prezydent, Mościcki wykorzystał swój wynalazek do uruchomienia fabryki nawozów sztucznych w Chorzowie, zwiększając wydajność produkcji.</vt:lpstr>
      <vt:lpstr>Zainicjował reformy w szkołach zawodowych i technicznych, wprowadzając nowe programy edukacyjne. Wspierał finansowo uczelnie techniczne, co pozwoliło na rozwój ich infrastruktury.</vt:lpstr>
      <vt:lpstr>Aktywnie popierał projekty badawcze.  Dawał młodym inżynierom szansę na zdobycie cennego doświadczenia, poprzez staże i pracę przy konkretnych projektach.</vt:lpstr>
      <vt:lpstr>W 1933 r. został wybrany przez Zgromadzenie Narodowe na drugą kadencję.</vt:lpstr>
      <vt:lpstr>1935 Prezydent RP Ignacy Mościcki podpisał tzw. Konstytucję kwietniową</vt:lpstr>
      <vt:lpstr>Część trzecia  Postać tragiczna</vt:lpstr>
      <vt:lpstr>1935 Śmierć Piłsudskiego   Mościcki staje na czele tzw. grupy zamkowej, rywalizując z obozem Rydza-Śmigłego</vt:lpstr>
      <vt:lpstr>17 września 1939 r., wspólnie z rządem i Naczelnym Wodzem, po napaści Niemiec na Polskę Mościcki ewakuował się do Rumunii  gdzie został internowany </vt:lpstr>
      <vt:lpstr>Chcąc zachować ciągłość państwa, na podstawie art. 13 Konstytucji kwietniowej ustąpił z urzędu</vt:lpstr>
      <vt:lpstr>Zmarł 2 października 1946 w Versoix, Szwajcaria  Żył 78 lat  Miał tylko jednego potomka Józefa Mościckiego</vt:lpstr>
      <vt:lpstr>Część czwarta (ostatnia)  Podsumowanie</vt:lpstr>
      <vt:lpstr>Wybrane publikacje i patenty</vt:lpstr>
      <vt:lpstr>Główne źródła</vt:lpstr>
      <vt:lpstr>Źródła (linki)</vt:lpstr>
    </vt:vector>
  </TitlesOfParts>
  <Company>SPI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techniki wydobywania wiedzy  dla celów zarządzania Marzena NOWAKOWSKA, Elżbieta ZAJĄC2  dr Marzena Nowakowska - Politechnika Świętokrzyska, Studium Podstaw Informatyki, Aleja Tysiąclecia Państwa Polskiego 3, PL- 25314 Kielce, 2 dr Elżbieta Zając  Akademia Świętokrzyska, Instytut Matematyki, ul. Świętokrzyska 15, PL  25314 Kielce; ezajac@pu.kielce.pl</dc:title>
  <dc:creator>Nowakowska</dc:creator>
  <cp:lastModifiedBy>Marzena Nowakowska</cp:lastModifiedBy>
  <cp:revision>1376</cp:revision>
  <cp:lastPrinted>2002-06-22T14:15:10Z</cp:lastPrinted>
  <dcterms:created xsi:type="dcterms:W3CDTF">2002-01-07T16:06:39Z</dcterms:created>
  <dcterms:modified xsi:type="dcterms:W3CDTF">2025-12-09T21:53:31Z</dcterms:modified>
</cp:coreProperties>
</file>